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53" r:id="rId4"/>
    <p:sldMasterId id="2147483754" r:id="rId5"/>
    <p:sldMasterId id="21474837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Poppins"/>
      <p:regular r:id="rId23"/>
      <p:bold r:id="rId24"/>
      <p:italic r:id="rId25"/>
      <p:boldItalic r:id="rId26"/>
    </p:embeddedFont>
    <p:embeddedFont>
      <p:font typeface="DM Mono Medium"/>
      <p:regular r:id="rId27"/>
      <p:italic r:id="rId28"/>
    </p:embeddedFont>
    <p:embeddedFont>
      <p:font typeface="Poppins Light"/>
      <p:regular r:id="rId29"/>
      <p:bold r:id="rId30"/>
      <p:italic r:id="rId31"/>
      <p:boldItalic r:id="rId32"/>
    </p:embeddedFont>
    <p:embeddedFont>
      <p:font typeface="Poppins Medium"/>
      <p:regular r:id="rId33"/>
      <p:bold r:id="rId34"/>
      <p:italic r:id="rId35"/>
      <p:boldItalic r:id="rId36"/>
    </p:embeddedFont>
    <p:embeddedFont>
      <p:font typeface="Poppins SemiBold"/>
      <p:regular r:id="rId37"/>
      <p:bold r:id="rId38"/>
      <p:italic r:id="rId39"/>
      <p:boldItalic r:id="rId40"/>
    </p:embeddedFont>
    <p:embeddedFont>
      <p:font typeface="Fraunces Light"/>
      <p:regular r:id="rId41"/>
      <p:bold r:id="rId42"/>
      <p:italic r:id="rId43"/>
      <p:boldItalic r:id="rId44"/>
    </p:embeddedFont>
    <p:embeddedFont>
      <p:font typeface="DM Mono"/>
      <p:regular r:id="rId45"/>
      <p: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59">
          <p15:clr>
            <a:srgbClr val="747775"/>
          </p15:clr>
        </p15:guide>
        <p15:guide id="2" orient="horz" pos="2881">
          <p15:clr>
            <a:srgbClr val="747775"/>
          </p15:clr>
        </p15:guide>
        <p15:guide id="3" pos="431">
          <p15:clr>
            <a:srgbClr val="747775"/>
          </p15:clr>
        </p15:guide>
        <p15:guide id="4" pos="532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59" orient="horz"/>
        <p:guide pos="2881" orient="horz"/>
        <p:guide pos="431"/>
        <p:guide pos="5329"/>
      </p:guideLst>
    </p:cSldViewPr>
  </p:slideViewPr>
</p:viewPr>
</file>

<file path=ppt/_rels/presentation.xml.rels><?xml version="1.0" encoding="UTF-8"?><Relationships xmlns="http://schemas.openxmlformats.org/package/2006/relationships"><Relationship Id="rId40" Type="http://schemas.openxmlformats.org/officeDocument/2006/relationships/font" Target="fonts/PoppinsSemiBold-boldItalic.fntdata"/><Relationship Id="rId42" Type="http://schemas.openxmlformats.org/officeDocument/2006/relationships/font" Target="fonts/FrauncesLight-bold.fntdata"/><Relationship Id="rId41" Type="http://schemas.openxmlformats.org/officeDocument/2006/relationships/font" Target="fonts/FrauncesLight-regular.fntdata"/><Relationship Id="rId44" Type="http://schemas.openxmlformats.org/officeDocument/2006/relationships/font" Target="fonts/FrauncesLight-boldItalic.fntdata"/><Relationship Id="rId43" Type="http://schemas.openxmlformats.org/officeDocument/2006/relationships/font" Target="fonts/FrauncesLight-italic.fntdata"/><Relationship Id="rId46" Type="http://schemas.openxmlformats.org/officeDocument/2006/relationships/font" Target="fonts/DMMono-italic.fntdata"/><Relationship Id="rId45" Type="http://schemas.openxmlformats.org/officeDocument/2006/relationships/font" Target="fonts/DMMon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oppinsLight-italic.fntdata"/><Relationship Id="rId30" Type="http://schemas.openxmlformats.org/officeDocument/2006/relationships/font" Target="fonts/PoppinsLight-bold.fntdata"/><Relationship Id="rId33" Type="http://schemas.openxmlformats.org/officeDocument/2006/relationships/font" Target="fonts/PoppinsMedium-regular.fntdata"/><Relationship Id="rId32" Type="http://schemas.openxmlformats.org/officeDocument/2006/relationships/font" Target="fonts/PoppinsLight-boldItalic.fntdata"/><Relationship Id="rId35" Type="http://schemas.openxmlformats.org/officeDocument/2006/relationships/font" Target="fonts/PoppinsMedium-italic.fntdata"/><Relationship Id="rId34" Type="http://schemas.openxmlformats.org/officeDocument/2006/relationships/font" Target="fonts/PoppinsMedium-bold.fntdata"/><Relationship Id="rId37" Type="http://schemas.openxmlformats.org/officeDocument/2006/relationships/font" Target="fonts/PoppinsSemiBold-regular.fntdata"/><Relationship Id="rId36" Type="http://schemas.openxmlformats.org/officeDocument/2006/relationships/font" Target="fonts/PoppinsMedium-boldItalic.fntdata"/><Relationship Id="rId39" Type="http://schemas.openxmlformats.org/officeDocument/2006/relationships/font" Target="fonts/PoppinsSemiBold-italic.fntdata"/><Relationship Id="rId38" Type="http://schemas.openxmlformats.org/officeDocument/2006/relationships/font" Target="fonts/PoppinsSemiBold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DMMonoMedium-italic.fntdata"/><Relationship Id="rId27" Type="http://schemas.openxmlformats.org/officeDocument/2006/relationships/font" Target="fonts/DMMonoMedium-regular.fntdata"/><Relationship Id="rId29" Type="http://schemas.openxmlformats.org/officeDocument/2006/relationships/font" Target="fonts/PoppinsLight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?>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Structure: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1: Title + Hook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Title:</a:t>
            </a:r>
            <a:r>
              <a:rPr lang="en">
                <a:solidFill>
                  <a:schemeClr val="dk1"/>
                </a:solidFill>
              </a:rPr>
              <a:t xml:space="preserve"> "Accelerating Banking Operations with AI &amp; Automation"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Subtitle:</a:t>
            </a:r>
            <a:r>
              <a:rPr lang="en">
                <a:solidFill>
                  <a:schemeClr val="dk1"/>
                </a:solidFill>
              </a:rPr>
              <a:t xml:space="preserve"> [Prospect Bank Name] + Workato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Banking imagery (not stock handshake clichés)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"Thanks for the time today. I want to share how leading banks are using automation to transform loan processing, compliance, and customer experience..."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2: The Challenge (Industry-Specific)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"Banks Are Caught Between Growth Pressure and Operational Complexity"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(3 visual stats):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📉 "Customer expectations: Same-day loan decisions"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⚠️ "Reality: 7-14 day processing times, 23% abandonment"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💰 "Impact: $4.2M in lost revenue annually for mid-size banks"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Icons + brief stats (not bullet points)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"What we're hearing from banks like yours: customers expect instant decisions, but manual processes across Salesforce, your LOS, and core banking create bottlenecks..."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3: The Workato Approach (Solution Framework)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"Orchestrate Data, Systems &amp; AI Across Your Banking Operations"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(3 capability pillars with icons):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🔗 </a:t>
            </a:r>
            <a:r>
              <a:rPr b="1" lang="en">
                <a:solidFill>
                  <a:schemeClr val="dk1"/>
                </a:solidFill>
              </a:rPr>
              <a:t>Connect Everything:</a:t>
            </a:r>
            <a:r>
              <a:rPr lang="en">
                <a:solidFill>
                  <a:schemeClr val="dk1"/>
                </a:solidFill>
              </a:rPr>
              <a:t xml:space="preserve"> 1200+ connectors (Salesforce, nCino, Temenos, SAGE, Guidewire)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🤖 </a:t>
            </a:r>
            <a:r>
              <a:rPr b="1" lang="en">
                <a:solidFill>
                  <a:schemeClr val="dk1"/>
                </a:solidFill>
              </a:rPr>
              <a:t>Add Intelligence:</a:t>
            </a:r>
            <a:r>
              <a:rPr lang="en">
                <a:solidFill>
                  <a:schemeClr val="dk1"/>
                </a:solidFill>
              </a:rPr>
              <a:t xml:space="preserve"> AI agents for underwriting, fraud checks, compliance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⚡ </a:t>
            </a:r>
            <a:r>
              <a:rPr b="1" lang="en">
                <a:solidFill>
                  <a:schemeClr val="dk1"/>
                </a:solidFill>
              </a:rPr>
              <a:t>Empower Teams:</a:t>
            </a:r>
            <a:r>
              <a:rPr lang="en">
                <a:solidFill>
                  <a:schemeClr val="dk1"/>
                </a:solidFill>
              </a:rPr>
              <a:t xml:space="preserve"> Business users build workflows, not just IT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Simple architecture diagram showing systems flowing through Workato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"Workato sits in the middle, orchestrating data between your CRM, loan origination, core banking, and compliance systems. Your business teams can build and modify these workflows without waiting on IT..."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4: Proof (Customer Success Snapshot)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"[Similar Bank/Credit Union] Achieved These Results in 6 Months"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(Before/After metrics):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Loan processing: 7 days → 4 hours ⚡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Cost per loan: $450 → $180 💰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Compliance violations: 12 → 0 ✅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FTE redeployed: 15 employees to customer service 👥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Customer logo + headshot + quote (if approved)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Quote:</a:t>
            </a:r>
            <a:r>
              <a:rPr lang="en">
                <a:solidFill>
                  <a:schemeClr val="dk1"/>
                </a:solidFill>
              </a:rPr>
              <a:t xml:space="preserve"> "Workato gave us the agility to launch new products without rip-and-replace." - VP Digital Banking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"Here's a credit union similar to you in size and tech stack. They were struggling with the same loan processing bottleneck. After implementing Workato..."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5: Next Steps (Clear CTA)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"Let's Explore What's Possible for [Prospect Name]"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✓ </a:t>
            </a:r>
            <a:r>
              <a:rPr b="1" lang="en">
                <a:solidFill>
                  <a:schemeClr val="dk1"/>
                </a:solidFill>
              </a:rPr>
              <a:t>Discovery Workshop</a:t>
            </a:r>
            <a:r>
              <a:rPr lang="en">
                <a:solidFill>
                  <a:schemeClr val="dk1"/>
                </a:solidFill>
              </a:rPr>
              <a:t xml:space="preserve"> (2 hours): Map your loan origination process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✓ </a:t>
            </a:r>
            <a:r>
              <a:rPr b="1" lang="en">
                <a:solidFill>
                  <a:schemeClr val="dk1"/>
                </a:solidFill>
              </a:rPr>
              <a:t>Value Assessment</a:t>
            </a:r>
            <a:r>
              <a:rPr lang="en">
                <a:solidFill>
                  <a:schemeClr val="dk1"/>
                </a:solidFill>
              </a:rPr>
              <a:t xml:space="preserve"> (1 week): Quantify your automation opportunity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✓ </a:t>
            </a:r>
            <a:r>
              <a:rPr b="1" lang="en">
                <a:solidFill>
                  <a:schemeClr val="dk1"/>
                </a:solidFill>
              </a:rPr>
              <a:t>Pilot Use Case</a:t>
            </a:r>
            <a:r>
              <a:rPr lang="en">
                <a:solidFill>
                  <a:schemeClr val="dk1"/>
                </a:solidFill>
              </a:rPr>
              <a:t xml:space="preserve"> (30 days): Prove ROI with one workflow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Simple timeline graphic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CTA:</a:t>
            </a:r>
            <a:r>
              <a:rPr lang="en">
                <a:solidFill>
                  <a:schemeClr val="dk1"/>
                </a:solidFill>
              </a:rPr>
              <a:t xml:space="preserve"> "Can we schedule a 2-hour workshop with your lending and IT teams?"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"I'd love to do a deeper dive on your specific environment. We typically start with a discovery workshop where we map your current loan process, identify automation opportunities, and build a business case..."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Customization Zones for Partners/Sellers: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1: Add partner logo (if GSI co-sell)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2: Swap industry stats (use different challenge if prospect cares more about compliance than loans)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4: Change customer proof to closest match (community bank vs. regional bank vs. credit union)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c923aa510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c923aa510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c923aa510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c923aa510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ada8d0218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ada8d0218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is Workato ONE —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Orchestration for the Agentic Era—Powered by the #1 iPaaS.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Unlike solutions that give you pieces of the puzzle, Workato ONE delivers the complete agentic enterprise: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Workato ONE 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One platform for data, apps, and agents 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puts enterprise search with Deep Action™ directly in every employee's hands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Agentic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builds and deploys production-ready agents with full enterprise context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Workato Enterprise MCP 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One trusted bridge for every agent to connect to applications and systems safely and securely 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Orchestrate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powers complex workflows across teams, systems, and agents</a:t>
            </a:r>
            <a:b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All built on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universal connectivity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to 10,000+ applications and data sources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What makes this different?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True Enterprise Orchestration.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Everyone talks about integration—APIs, MCP, basic workflows. But enterprise orchestration is fundamentally different. It's: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Transactionality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ensures every action completes or rolls back cleanly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In-sequence and exactly-once delivery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so your financial transactions never duplicate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Runtime authentication and RBAC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enforces your security policies in real-time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PII obfuscation and data governance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maintains compliance automatically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Event-driven, batch, and real-time triggers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handle any integration pattern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Plus something no one else has: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million+ Enterprise Skills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—pre-built, production-tested capabilities that encode your business logic, not just API calls. When an agent needs to "process a return," it doesn't just update a field—it orchestrates the entire business process across systems, with all the exception handling, approvals, and compliance checks your enterprise requires.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unified approach enables true multi-agent orchestration. Your agents don't just connect—they inherit your enterprise's operational intelligence.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9fe119fd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9fe119fd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bea38a9f2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bea38a9f2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bf9fc3d6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bf9fc3d6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bf9fc3d64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bf9fc3d64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vertical segment messaging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c6cec68e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c6cec68e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 with Value drivers of WSS.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 time - what are you needed to solve??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c6cec68ea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c6cec68ea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fit into the Banking ecosystem.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Connectors - Orchestration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c6cec68ea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c6cec68ea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c923aa510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c923aa510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c923aa510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c923aa510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bea38a9f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bea38a9f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to each of the customer reference packages.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c923aa510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c923aa510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jpg"/><Relationship Id="rId3" Type="http://schemas.openxmlformats.org/officeDocument/2006/relationships/image" Target="../media/image1.png"/></Relationships>
</file>

<file path=ppt/slideLayouts/_rels/slideLayout1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0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05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3.png"/><Relationship Id="rId3" Type="http://schemas.openxmlformats.org/officeDocument/2006/relationships/image" Target="../media/image42.png"/></Relationships>
</file>

<file path=ppt/slideLayouts/_rels/slideLayout1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1.png"/></Relationships>
</file>

<file path=ppt/slideLayouts/_rels/slideLayout2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2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jpg"/><Relationship Id="rId3" Type="http://schemas.openxmlformats.org/officeDocument/2006/relationships/image" Target="../media/image1.png"/></Relationships>
</file>

<file path=ppt/slideLayouts/_rels/slideLayout3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2.png"/></Relationships>
</file>

<file path=ppt/slideLayouts/_rels/slideLayout3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3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jpg"/><Relationship Id="rId4" Type="http://schemas.openxmlformats.org/officeDocument/2006/relationships/image" Target="../media/image15.png"/></Relationships>
</file>

<file path=ppt/slideLayouts/_rels/slideLayout3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jpg"/><Relationship Id="rId3" Type="http://schemas.openxmlformats.org/officeDocument/2006/relationships/image" Target="../media/image1.png"/></Relationships>
</file>

<file path=ppt/slideLayouts/_rels/slideLayout4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Layouts/_rels/slideLayout4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/Relationships>
</file>

<file path=ppt/slideLayouts/_rels/slideLayout4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2.png"/></Relationships>
</file>

<file path=ppt/slideLayouts/_rels/slideLayout4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28.png"/></Relationships>
</file>

<file path=ppt/slideLayouts/_rels/slideLayout4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4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jpg"/></Relationships>
</file>

<file path=ppt/slideLayouts/_rels/slideLayout4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1.png"/></Relationships>
</file>

<file path=ppt/slideLayouts/_rels/slideLayout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jpg"/><Relationship Id="rId3" Type="http://schemas.openxmlformats.org/officeDocument/2006/relationships/image" Target="../media/image1.png"/></Relationships>
</file>

<file path=ppt/slideLayouts/_rels/slideLayout5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5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6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6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7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jpg"/></Relationships>
</file>

<file path=ppt/slideLayouts/_rels/slideLayout7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40.png"/></Relationships>
</file>

<file path=ppt/slideLayouts/_rels/slideLayout7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43.png"/></Relationships>
</file>

<file path=ppt/slideLayouts/_rels/slideLayout7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7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7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7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44.png"/></Relationships>
</file>

<file path=ppt/slideLayouts/_rels/slideLayout8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42.png"/></Relationships>
</file>

<file path=ppt/slideLayouts/_rels/slideLayout8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8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8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48.png"/></Relationships>
</file>

<file path=ppt/slideLayouts/_rels/slideLayout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jpg"/></Relationships>
</file>

<file path=ppt/slideLayouts/_rels/slideLayout9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48.png"/></Relationships>
</file>

<file path=ppt/slideLayouts/_rels/slideLayout9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53.png"/></Relationships>
</file>

<file path=ppt/slideLayouts/_rels/slideLayout93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1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1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11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0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6" name="Google Shape;566;p10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7" name="Google Shape;567;p10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8" name="Google Shape;568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71" name="Google Shape;571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4" name="Google Shape;574;p10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5" name="Google Shape;575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10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1" name="Google Shape;581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0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10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4" name="Google Shape;584;p10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Big Text Teal">
  <p:cSld name="CUSTOM_8_1">
    <p:bg>
      <p:bgPr>
        <a:solidFill>
          <a:srgbClr val="DDFFFC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108"/>
          <p:cNvPicPr preferRelativeResize="0"/>
          <p:nvPr/>
        </p:nvPicPr>
        <p:blipFill rotWithShape="1">
          <a:blip r:embed="rId2">
            <a:alphaModFix/>
          </a:blip>
          <a:srcRect b="16303" l="11488" r="0" t="0"/>
          <a:stretch/>
        </p:blipFill>
        <p:spPr>
          <a:xfrm rot="10800000">
            <a:off x="4971424" y="-1"/>
            <a:ext cx="4180051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08"/>
          <p:cNvPicPr preferRelativeResize="0"/>
          <p:nvPr/>
        </p:nvPicPr>
        <p:blipFill rotWithShape="1">
          <a:blip r:embed="rId2">
            <a:alphaModFix/>
          </a:blip>
          <a:srcRect b="16303" l="1652" r="0" t="0"/>
          <a:stretch/>
        </p:blipFill>
        <p:spPr>
          <a:xfrm>
            <a:off x="1" y="838600"/>
            <a:ext cx="464465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08"/>
          <p:cNvSpPr txBox="1"/>
          <p:nvPr>
            <p:ph type="title"/>
          </p:nvPr>
        </p:nvSpPr>
        <p:spPr>
          <a:xfrm>
            <a:off x="1317449" y="1305750"/>
            <a:ext cx="6509100" cy="2532000"/>
          </a:xfrm>
          <a:prstGeom prst="rect">
            <a:avLst/>
          </a:prstGeom>
          <a:solidFill>
            <a:srgbClr val="DDFFFC"/>
          </a:solidFill>
        </p:spPr>
        <p:txBody>
          <a:bodyPr anchorCtr="0" anchor="ctr" bIns="365750" lIns="182875" spcFirstLastPara="1" rIns="182875" wrap="square" tIns="182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89" name="Google Shape;58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2">
  <p:cSld name="SECTION_HEADER_1_1_2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2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2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3">
  <p:cSld name="SECTION_HEADER_1_1_1_2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13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78;p13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 1">
  <p:cSld name="SECTION_HEADER_1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8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0" l="4306" r="0" t="0"/>
          <a:stretch/>
        </p:blipFill>
        <p:spPr>
          <a:xfrm>
            <a:off x="0" y="-5075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2_1">
    <p:bg>
      <p:bgPr>
        <a:gradFill>
          <a:gsLst>
            <a:gs pos="0">
              <a:srgbClr val="CED9FF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2_1_1">
    <p:bg>
      <p:bgPr>
        <a:gradFill>
          <a:gsLst>
            <a:gs pos="0">
              <a:srgbClr val="B3FEF7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8" name="Google Shape;128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B">
  <p:cSld name="TITLE_ONLY_3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304800" y="228600"/>
            <a:ext cx="7015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idx="1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304800" y="1029900"/>
            <a:ext cx="6177000" cy="165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pic>
        <p:nvPicPr>
          <p:cNvPr id="145" name="Google Shape;14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7762" y="4866197"/>
            <a:ext cx="1828800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9"/>
          <p:cNvPicPr preferRelativeResize="0"/>
          <p:nvPr/>
        </p:nvPicPr>
        <p:blipFill rotWithShape="1">
          <a:blip r:embed="rId3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Image C">
  <p:cSld name="BLANK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idx="12" type="sldNum"/>
          </p:nvPr>
        </p:nvSpPr>
        <p:spPr>
          <a:xfrm>
            <a:off x="8472458" y="461914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/>
          <p:nvPr/>
        </p:nvSpPr>
        <p:spPr>
          <a:xfrm>
            <a:off x="0" y="0"/>
            <a:ext cx="4234800" cy="5143500"/>
          </a:xfrm>
          <a:prstGeom prst="rect">
            <a:avLst/>
          </a:prstGeom>
          <a:solidFill>
            <a:srgbClr val="3EA2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" name="Google Shape;151;p30"/>
          <p:cNvSpPr txBox="1"/>
          <p:nvPr>
            <p:ph type="ctrTitle"/>
          </p:nvPr>
        </p:nvSpPr>
        <p:spPr>
          <a:xfrm>
            <a:off x="356400" y="1798500"/>
            <a:ext cx="3674400" cy="15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sp>
        <p:nvSpPr>
          <p:cNvPr id="152" name="Google Shape;152;p30"/>
          <p:cNvSpPr/>
          <p:nvPr/>
        </p:nvSpPr>
        <p:spPr>
          <a:xfrm>
            <a:off x="4234800" y="0"/>
            <a:ext cx="4909200" cy="51435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30"/>
          <p:cNvSpPr txBox="1"/>
          <p:nvPr>
            <p:ph idx="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4572000" y="1742850"/>
            <a:ext cx="4234800" cy="165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>
                <a:solidFill>
                  <a:srgbClr val="3EA2A8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 sz="1800">
                <a:solidFill>
                  <a:srgbClr val="3EA2A8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 sz="1800">
                <a:solidFill>
                  <a:srgbClr val="3EA2A8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9pPr>
          </a:lstStyle>
          <a:p/>
        </p:txBody>
      </p:sp>
      <p:pic>
        <p:nvPicPr>
          <p:cNvPr id="155" name="Google Shape;1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800" y="329575"/>
            <a:ext cx="859475" cy="8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 rotWithShape="1">
          <a:blip r:embed="rId4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 White"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 1">
  <p:cSld name="TITLE_1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5" y="4902359"/>
            <a:ext cx="690253" cy="1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dient" showMasterSp="0">
  <p:cSld name="Blank with gradie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2;p5" id="164" name="Google Shape;164;p34"/>
          <p:cNvPicPr preferRelativeResize="0"/>
          <p:nvPr/>
        </p:nvPicPr>
        <p:blipFill rotWithShape="1">
          <a:blip r:embed="rId2">
            <a:alphaModFix/>
          </a:blip>
          <a:srcRect b="8692" l="41680" r="6594" t="115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35"/>
          <p:cNvSpPr/>
          <p:nvPr/>
        </p:nvSpPr>
        <p:spPr>
          <a:xfrm>
            <a:off x="0" y="0"/>
            <a:ext cx="2877300" cy="5143500"/>
          </a:xfrm>
          <a:prstGeom prst="rect">
            <a:avLst/>
          </a:prstGeom>
          <a:solidFill>
            <a:srgbClr val="67EA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5"/>
          <p:cNvSpPr txBox="1"/>
          <p:nvPr>
            <p:ph type="title"/>
          </p:nvPr>
        </p:nvSpPr>
        <p:spPr>
          <a:xfrm>
            <a:off x="3366875" y="769300"/>
            <a:ext cx="5358300" cy="38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35"/>
          <p:cNvSpPr txBox="1"/>
          <p:nvPr>
            <p:ph idx="2" type="title"/>
          </p:nvPr>
        </p:nvSpPr>
        <p:spPr>
          <a:xfrm>
            <a:off x="529625" y="823625"/>
            <a:ext cx="1541100" cy="7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35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686868"/>
                </a:solidFill>
              </a:defRPr>
            </a:lvl1pPr>
            <a:lvl2pPr lvl="1">
              <a:buNone/>
              <a:defRPr>
                <a:solidFill>
                  <a:srgbClr val="686868"/>
                </a:solidFill>
              </a:defRPr>
            </a:lvl2pPr>
            <a:lvl3pPr lvl="2">
              <a:buNone/>
              <a:defRPr>
                <a:solidFill>
                  <a:srgbClr val="686868"/>
                </a:solidFill>
              </a:defRPr>
            </a:lvl3pPr>
            <a:lvl4pPr lvl="3">
              <a:buNone/>
              <a:defRPr>
                <a:solidFill>
                  <a:srgbClr val="686868"/>
                </a:solidFill>
              </a:defRPr>
            </a:lvl4pPr>
            <a:lvl5pPr lvl="4">
              <a:buNone/>
              <a:defRPr>
                <a:solidFill>
                  <a:srgbClr val="686868"/>
                </a:solidFill>
              </a:defRPr>
            </a:lvl5pPr>
            <a:lvl6pPr lvl="5">
              <a:buNone/>
              <a:defRPr>
                <a:solidFill>
                  <a:srgbClr val="686868"/>
                </a:solidFill>
              </a:defRPr>
            </a:lvl6pPr>
            <a:lvl7pPr lvl="6">
              <a:buNone/>
              <a:defRPr>
                <a:solidFill>
                  <a:srgbClr val="686868"/>
                </a:solidFill>
              </a:defRPr>
            </a:lvl7pPr>
            <a:lvl8pPr lvl="7">
              <a:buNone/>
              <a:defRPr>
                <a:solidFill>
                  <a:srgbClr val="686868"/>
                </a:solidFill>
              </a:defRPr>
            </a:lvl8pPr>
            <a:lvl9pPr lvl="8">
              <a:buNone/>
              <a:defRPr>
                <a:solidFill>
                  <a:srgbClr val="6868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35"/>
          <p:cNvSpPr txBox="1"/>
          <p:nvPr/>
        </p:nvSpPr>
        <p:spPr>
          <a:xfrm>
            <a:off x="5838575" y="4616550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86868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6868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2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3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omate_Dark ver 1 2">
  <p:cSld name="CUSTOM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7"/>
          <p:cNvSpPr/>
          <p:nvPr/>
        </p:nvSpPr>
        <p:spPr>
          <a:xfrm flipH="1">
            <a:off x="25" y="-125"/>
            <a:ext cx="2977800" cy="51435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7"/>
          <p:cNvSpPr/>
          <p:nvPr/>
        </p:nvSpPr>
        <p:spPr>
          <a:xfrm>
            <a:off x="3011725" y="-250"/>
            <a:ext cx="6135300" cy="5143500"/>
          </a:xfrm>
          <a:prstGeom prst="rect">
            <a:avLst/>
          </a:prstGeom>
          <a:solidFill>
            <a:srgbClr val="5159F6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7"/>
          <p:cNvSpPr/>
          <p:nvPr/>
        </p:nvSpPr>
        <p:spPr>
          <a:xfrm>
            <a:off x="2977825" y="-5625"/>
            <a:ext cx="33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79" y="4693225"/>
            <a:ext cx="996499" cy="2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/Customer Story 1">
  <p:cSld name="CUSTOM_5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8"/>
          <p:cNvSpPr/>
          <p:nvPr/>
        </p:nvSpPr>
        <p:spPr>
          <a:xfrm>
            <a:off x="280550" y="312925"/>
            <a:ext cx="2703600" cy="4344300"/>
          </a:xfrm>
          <a:prstGeom prst="roundRect">
            <a:avLst>
              <a:gd fmla="val 1832" name="adj"/>
            </a:avLst>
          </a:prstGeom>
          <a:solidFill>
            <a:srgbClr val="DD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" name="Google Shape;185;p38"/>
          <p:cNvSpPr/>
          <p:nvPr/>
        </p:nvSpPr>
        <p:spPr>
          <a:xfrm>
            <a:off x="480975" y="485025"/>
            <a:ext cx="2314500" cy="672300"/>
          </a:xfrm>
          <a:prstGeom prst="roundRect">
            <a:avLst>
              <a:gd fmla="val 5663" name="adj"/>
            </a:avLst>
          </a:prstGeom>
          <a:solidFill>
            <a:srgbClr val="FFFFFF"/>
          </a:solidFill>
          <a:ln cap="flat" cmpd="sng" w="9525">
            <a:solidFill>
              <a:srgbClr val="3BF7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6" name="Google Shape;186;p38"/>
          <p:cNvCxnSpPr/>
          <p:nvPr/>
        </p:nvCxnSpPr>
        <p:spPr>
          <a:xfrm>
            <a:off x="280550" y="2179308"/>
            <a:ext cx="2703600" cy="0"/>
          </a:xfrm>
          <a:prstGeom prst="straightConnector1">
            <a:avLst/>
          </a:prstGeom>
          <a:noFill/>
          <a:ln cap="flat" cmpd="sng" w="9525">
            <a:solidFill>
              <a:srgbClr val="3BF7E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8"/>
          <p:cNvSpPr/>
          <p:nvPr/>
        </p:nvSpPr>
        <p:spPr>
          <a:xfrm>
            <a:off x="3171750" y="1482986"/>
            <a:ext cx="5587200" cy="3174300"/>
          </a:xfrm>
          <a:prstGeom prst="roundRect">
            <a:avLst>
              <a:gd fmla="val 5663" name="adj"/>
            </a:avLst>
          </a:prstGeom>
          <a:noFill/>
          <a:ln cap="flat" cmpd="sng" w="9525">
            <a:solidFill>
              <a:srgbClr val="3BF7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8" name="Google Shape;188;p38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38"/>
          <p:cNvSpPr txBox="1"/>
          <p:nvPr>
            <p:ph idx="1" type="body"/>
          </p:nvPr>
        </p:nvSpPr>
        <p:spPr>
          <a:xfrm>
            <a:off x="480975" y="1320300"/>
            <a:ext cx="2314500" cy="67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0" name="Google Shape;190;p38"/>
          <p:cNvSpPr txBox="1"/>
          <p:nvPr>
            <p:ph idx="2" type="body"/>
          </p:nvPr>
        </p:nvSpPr>
        <p:spPr>
          <a:xfrm>
            <a:off x="480975" y="2366000"/>
            <a:ext cx="2314500" cy="20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8"/>
          <p:cNvSpPr/>
          <p:nvPr>
            <p:ph idx="3" type="pic"/>
          </p:nvPr>
        </p:nvSpPr>
        <p:spPr>
          <a:xfrm>
            <a:off x="3272450" y="1574925"/>
            <a:ext cx="5394300" cy="30084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38"/>
          <p:cNvSpPr txBox="1"/>
          <p:nvPr>
            <p:ph type="title"/>
          </p:nvPr>
        </p:nvSpPr>
        <p:spPr>
          <a:xfrm>
            <a:off x="3187575" y="330075"/>
            <a:ext cx="5571300" cy="5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38"/>
          <p:cNvSpPr txBox="1"/>
          <p:nvPr>
            <p:ph idx="4" type="body"/>
          </p:nvPr>
        </p:nvSpPr>
        <p:spPr>
          <a:xfrm>
            <a:off x="3187575" y="810675"/>
            <a:ext cx="5587200" cy="4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8" name="Google Shape;198;p3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3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0" name="Google Shape;20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 1">
  <p:cSld name="TITLE_AND_BODY_14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omate_Dark ver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79" y="4693225"/>
            <a:ext cx="996499" cy="2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05 Divider">
  <p:cSld name="TITLE_AND_BODY_2_1_1_1">
    <p:bg>
      <p:bgPr>
        <a:solidFill>
          <a:srgbClr val="E1FFFC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/>
          <p:nvPr>
            <p:ph type="ctrTitle"/>
          </p:nvPr>
        </p:nvSpPr>
        <p:spPr>
          <a:xfrm>
            <a:off x="310475" y="2504300"/>
            <a:ext cx="8188800" cy="15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pic>
        <p:nvPicPr>
          <p:cNvPr id="210" name="Google Shape;21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4003" cy="190648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2"/>
          <p:cNvSpPr txBox="1"/>
          <p:nvPr/>
        </p:nvSpPr>
        <p:spPr>
          <a:xfrm>
            <a:off x="310475" y="245250"/>
            <a:ext cx="2556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>0</a:t>
            </a:r>
            <a:r>
              <a:rPr lang="en" sz="24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 xml:space="preserve"> </a:t>
            </a:r>
            <a:r>
              <a:rPr lang="en" sz="80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>5</a:t>
            </a:r>
            <a:endParaRPr sz="8000">
              <a:solidFill>
                <a:srgbClr val="E1FFFC"/>
              </a:solidFill>
              <a:latin typeface="DM Mono Medium"/>
              <a:ea typeface="DM Mono Medium"/>
              <a:cs typeface="DM Mono Medium"/>
              <a:sym typeface="DM Mono Medium"/>
            </a:endParaRPr>
          </a:p>
        </p:txBody>
      </p:sp>
      <p:sp>
        <p:nvSpPr>
          <p:cNvPr id="212" name="Google Shape;212;p42"/>
          <p:cNvSpPr txBox="1"/>
          <p:nvPr>
            <p:ph idx="1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42"/>
          <p:cNvPicPr preferRelativeResize="0"/>
          <p:nvPr/>
        </p:nvPicPr>
        <p:blipFill rotWithShape="1">
          <a:blip r:embed="rId3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43"/>
          <p:cNvSpPr/>
          <p:nvPr/>
        </p:nvSpPr>
        <p:spPr>
          <a:xfrm>
            <a:off x="-100" y="0"/>
            <a:ext cx="9144000" cy="1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3"/>
          <p:cNvSpPr/>
          <p:nvPr/>
        </p:nvSpPr>
        <p:spPr>
          <a:xfrm>
            <a:off x="1217200" y="4686575"/>
            <a:ext cx="1596300" cy="1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3"/>
          <p:cNvSpPr txBox="1"/>
          <p:nvPr>
            <p:ph idx="1" type="body"/>
          </p:nvPr>
        </p:nvSpPr>
        <p:spPr>
          <a:xfrm>
            <a:off x="334875" y="1009875"/>
            <a:ext cx="8325300" cy="32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43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686868"/>
                </a:solidFill>
              </a:defRPr>
            </a:lvl1pPr>
            <a:lvl2pPr lvl="1">
              <a:buNone/>
              <a:defRPr>
                <a:solidFill>
                  <a:srgbClr val="686868"/>
                </a:solidFill>
              </a:defRPr>
            </a:lvl2pPr>
            <a:lvl3pPr lvl="2">
              <a:buNone/>
              <a:defRPr>
                <a:solidFill>
                  <a:srgbClr val="686868"/>
                </a:solidFill>
              </a:defRPr>
            </a:lvl3pPr>
            <a:lvl4pPr lvl="3">
              <a:buNone/>
              <a:defRPr>
                <a:solidFill>
                  <a:srgbClr val="686868"/>
                </a:solidFill>
              </a:defRPr>
            </a:lvl4pPr>
            <a:lvl5pPr lvl="4">
              <a:buNone/>
              <a:defRPr>
                <a:solidFill>
                  <a:srgbClr val="686868"/>
                </a:solidFill>
              </a:defRPr>
            </a:lvl5pPr>
            <a:lvl6pPr lvl="5">
              <a:buNone/>
              <a:defRPr>
                <a:solidFill>
                  <a:srgbClr val="686868"/>
                </a:solidFill>
              </a:defRPr>
            </a:lvl6pPr>
            <a:lvl7pPr lvl="6">
              <a:buNone/>
              <a:defRPr>
                <a:solidFill>
                  <a:srgbClr val="686868"/>
                </a:solidFill>
              </a:defRPr>
            </a:lvl7pPr>
            <a:lvl8pPr lvl="7">
              <a:buNone/>
              <a:defRPr>
                <a:solidFill>
                  <a:srgbClr val="686868"/>
                </a:solidFill>
              </a:defRPr>
            </a:lvl8pPr>
            <a:lvl9pPr lvl="8">
              <a:buNone/>
              <a:defRPr>
                <a:solidFill>
                  <a:srgbClr val="6868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43"/>
          <p:cNvSpPr txBox="1"/>
          <p:nvPr/>
        </p:nvSpPr>
        <p:spPr>
          <a:xfrm>
            <a:off x="5838575" y="4616550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86868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6868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3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4"/>
          <p:cNvSpPr txBox="1"/>
          <p:nvPr>
            <p:ph type="title"/>
          </p:nvPr>
        </p:nvSpPr>
        <p:spPr>
          <a:xfrm>
            <a:off x="311700" y="2025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1B1B"/>
              </a:buClr>
              <a:buSzPts val="3600"/>
              <a:buFont typeface="Poppins"/>
              <a:buNone/>
              <a:defRPr sz="3600">
                <a:solidFill>
                  <a:srgbClr val="1C1B1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3" name="Google Shape;223;p44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USTOM_8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/>
          <p:nvPr/>
        </p:nvSpPr>
        <p:spPr>
          <a:xfrm>
            <a:off x="0" y="-12000"/>
            <a:ext cx="9144000" cy="5150400"/>
          </a:xfrm>
          <a:prstGeom prst="rect">
            <a:avLst/>
          </a:prstGeom>
          <a:solidFill>
            <a:srgbClr val="67EA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5"/>
          <p:cNvSpPr/>
          <p:nvPr/>
        </p:nvSpPr>
        <p:spPr>
          <a:xfrm flipH="1" rot="10800000">
            <a:off x="191775" y="-6900"/>
            <a:ext cx="7121700" cy="5150400"/>
          </a:xfrm>
          <a:prstGeom prst="round1Rect">
            <a:avLst>
              <a:gd fmla="val 49752" name="adj"/>
            </a:avLst>
          </a:prstGeom>
          <a:solidFill>
            <a:srgbClr val="E1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5"/>
          <p:cNvSpPr/>
          <p:nvPr/>
        </p:nvSpPr>
        <p:spPr>
          <a:xfrm flipH="1" rot="10800000">
            <a:off x="0" y="-6900"/>
            <a:ext cx="7121700" cy="5150400"/>
          </a:xfrm>
          <a:prstGeom prst="round1Rect">
            <a:avLst>
              <a:gd fmla="val 497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 1 5">
  <p:cSld name="SECTION_TITLE_AND_DESCRIPTION_1_4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5" y="4902359"/>
            <a:ext cx="690253" cy="1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xes 1">
  <p:cSld name="TITLE_AND_BODY_1_2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7"/>
          <p:cNvSpPr txBox="1"/>
          <p:nvPr>
            <p:ph type="title"/>
          </p:nvPr>
        </p:nvSpPr>
        <p:spPr>
          <a:xfrm>
            <a:off x="534625" y="445025"/>
            <a:ext cx="8297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47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5" name="Google Shape;2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7"/>
          <p:cNvSpPr txBox="1"/>
          <p:nvPr>
            <p:ph idx="1" type="subTitle"/>
          </p:nvPr>
        </p:nvSpPr>
        <p:spPr>
          <a:xfrm>
            <a:off x="53462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7" name="Google Shape;237;p47"/>
          <p:cNvSpPr txBox="1"/>
          <p:nvPr>
            <p:ph idx="2" type="subTitle"/>
          </p:nvPr>
        </p:nvSpPr>
        <p:spPr>
          <a:xfrm>
            <a:off x="53462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8" name="Google Shape;238;p47"/>
          <p:cNvSpPr txBox="1"/>
          <p:nvPr>
            <p:ph idx="3" type="subTitle"/>
          </p:nvPr>
        </p:nvSpPr>
        <p:spPr>
          <a:xfrm>
            <a:off x="3267000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9" name="Google Shape;239;p47"/>
          <p:cNvSpPr txBox="1"/>
          <p:nvPr>
            <p:ph idx="4" type="subTitle"/>
          </p:nvPr>
        </p:nvSpPr>
        <p:spPr>
          <a:xfrm>
            <a:off x="3267000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0" name="Google Shape;240;p47"/>
          <p:cNvSpPr txBox="1"/>
          <p:nvPr>
            <p:ph idx="5" type="subTitle"/>
          </p:nvPr>
        </p:nvSpPr>
        <p:spPr>
          <a:xfrm>
            <a:off x="599937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1" name="Google Shape;241;p47"/>
          <p:cNvSpPr txBox="1"/>
          <p:nvPr>
            <p:ph idx="6" type="subTitle"/>
          </p:nvPr>
        </p:nvSpPr>
        <p:spPr>
          <a:xfrm>
            <a:off x="599937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2" name="Google Shape;242;p47"/>
          <p:cNvSpPr txBox="1"/>
          <p:nvPr>
            <p:ph idx="7" type="body"/>
          </p:nvPr>
        </p:nvSpPr>
        <p:spPr>
          <a:xfrm>
            <a:off x="538375" y="1014625"/>
            <a:ext cx="8080200" cy="5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2">
  <p:cSld name="SECTION_HEADER_1_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0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1" name="Google Shape;251;p50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2" name="Google Shape;252;p5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1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5" name="Google Shape;255;p51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6" name="Google Shape;256;p5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42900" y="342900"/>
            <a:ext cx="3195000" cy="15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2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52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1" name="Google Shape;261;p5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"/>
          <p:cNvSpPr txBox="1"/>
          <p:nvPr>
            <p:ph type="title"/>
          </p:nvPr>
        </p:nvSpPr>
        <p:spPr>
          <a:xfrm>
            <a:off x="342900" y="342900"/>
            <a:ext cx="3195000" cy="15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" name="Google Shape;265;p5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SECTION_HEADER_1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4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8" name="Google Shape;268;p54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9" name="Google Shape;26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1" name="Google Shape;271;p54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54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">
  <p:cSld name="SECTION_HEADER_1_1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5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55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55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7" name="Google Shape;277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9" name="Google Shape;279;p5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">
  <p:cSld name="SECTION_HEADER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6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56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p56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4" name="Google Shape;28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6" name="Google Shape;286;p5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5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0" name="Google Shape;29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5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5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2">
  <p:cSld name="SECTION_HEADER_1_1_2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8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6" name="Google Shape;296;p58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58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3">
  <p:cSld name="SECTION_HEADER_1_1_1_2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9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p59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59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4" name="Google Shape;304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 1">
  <p:cSld name="SECTION_HEADER_1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8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9" name="Google Shape;309;p6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2" name="Google Shape;312;p61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3" name="Google Shape;313;p6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SECTION_HEADER_1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Google Shape;35;p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" name="Google Shape;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p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2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7" name="Google Shape;317;p62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8" name="Google Shape;318;p6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62"/>
          <p:cNvPicPr preferRelativeResize="0"/>
          <p:nvPr/>
        </p:nvPicPr>
        <p:blipFill rotWithShape="1">
          <a:blip r:embed="rId3">
            <a:alphaModFix/>
          </a:blip>
          <a:srcRect b="0" l="4306" r="0" t="0"/>
          <a:stretch/>
        </p:blipFill>
        <p:spPr>
          <a:xfrm>
            <a:off x="0" y="-5075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2_1">
    <p:bg>
      <p:bgPr>
        <a:gradFill>
          <a:gsLst>
            <a:gs pos="0">
              <a:srgbClr val="CED9FF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3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" name="Google Shape;323;p63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24" name="Google Shape;324;p6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2_1_1">
    <p:bg>
      <p:bgPr>
        <a:gradFill>
          <a:gsLst>
            <a:gs pos="0">
              <a:srgbClr val="B3FEF7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4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64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29" name="Google Shape;329;p6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3" name="Google Shape;333;p65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6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7" name="Google Shape;337;p6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7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" name="Google Shape;341;p6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4" name="Google Shape;344;p6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" name="Google Shape;345;p6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8" name="Google Shape;348;p6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2" name="Google Shape;352;p7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3" name="Google Shape;353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4" name="Google Shape;354;p7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57" name="Google Shape;357;p7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">
  <p:cSld name="SECTION_HEADER_1_1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" name="Google Shape;43;p8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8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7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7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2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8" name="Google Shape;36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" name="Google Shape;369;p75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" name="Google Shape;370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75"/>
          <p:cNvSpPr txBox="1"/>
          <p:nvPr>
            <p:ph idx="2" type="title"/>
          </p:nvPr>
        </p:nvSpPr>
        <p:spPr>
          <a:xfrm>
            <a:off x="0" y="2673200"/>
            <a:ext cx="8520600" cy="841800"/>
          </a:xfrm>
          <a:prstGeom prst="rect">
            <a:avLst/>
          </a:prstGeom>
        </p:spPr>
        <p:txBody>
          <a:bodyPr anchorCtr="0" anchor="ctr" bIns="91425" lIns="4572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oppins Medium"/>
              <a:buNone/>
              <a:defRPr sz="7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 Light">
  <p:cSld name="TITLE_1_2">
    <p:bg>
      <p:bgPr>
        <a:gradFill>
          <a:gsLst>
            <a:gs pos="0">
              <a:srgbClr val="DDFFFC"/>
            </a:gs>
            <a:gs pos="100000">
              <a:srgbClr val="36DBCB"/>
            </a:gs>
          </a:gsLst>
          <a:lin ang="18900044" scaled="0"/>
        </a:gra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76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76"/>
          <p:cNvPicPr preferRelativeResize="0"/>
          <p:nvPr/>
        </p:nvPicPr>
        <p:blipFill rotWithShape="1">
          <a:blip r:embed="rId2">
            <a:alphaModFix/>
          </a:blip>
          <a:srcRect b="30182" l="6507" r="0" t="0"/>
          <a:stretch/>
        </p:blipFill>
        <p:spPr>
          <a:xfrm rot="10800000">
            <a:off x="4728600" y="-9926"/>
            <a:ext cx="4415400" cy="35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6"/>
          <p:cNvSpPr txBox="1"/>
          <p:nvPr>
            <p:ph type="ctrTitle"/>
          </p:nvPr>
        </p:nvSpPr>
        <p:spPr>
          <a:xfrm>
            <a:off x="387900" y="864400"/>
            <a:ext cx="36210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6" name="Google Shape;376;p76"/>
          <p:cNvSpPr txBox="1"/>
          <p:nvPr>
            <p:ph idx="1" type="subTitle"/>
          </p:nvPr>
        </p:nvSpPr>
        <p:spPr>
          <a:xfrm>
            <a:off x="387900" y="3062725"/>
            <a:ext cx="36210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7" name="Google Shape;377;p76"/>
          <p:cNvSpPr txBox="1"/>
          <p:nvPr>
            <p:ph idx="2" type="body"/>
          </p:nvPr>
        </p:nvSpPr>
        <p:spPr>
          <a:xfrm>
            <a:off x="387900" y="4479825"/>
            <a:ext cx="3621000" cy="3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8" name="Google Shape;378;p76"/>
          <p:cNvSpPr/>
          <p:nvPr>
            <p:ph idx="3" type="pic"/>
          </p:nvPr>
        </p:nvSpPr>
        <p:spPr>
          <a:xfrm>
            <a:off x="4424525" y="334300"/>
            <a:ext cx="4415400" cy="4474800"/>
          </a:xfrm>
          <a:prstGeom prst="rect">
            <a:avLst/>
          </a:prstGeom>
          <a:noFill/>
          <a:ln>
            <a:noFill/>
          </a:ln>
        </p:spPr>
      </p:sp>
      <p:pic>
        <p:nvPicPr>
          <p:cNvPr id="379" name="Google Shape;37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75" y="390812"/>
            <a:ext cx="1112900" cy="18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Minimal Light">
  <p:cSld name="CUSTOM_2_1">
    <p:bg>
      <p:bgPr>
        <a:gradFill>
          <a:gsLst>
            <a:gs pos="0">
              <a:srgbClr val="DDFFFC"/>
            </a:gs>
            <a:gs pos="50000">
              <a:srgbClr val="DDFFFC"/>
            </a:gs>
            <a:gs pos="100000">
              <a:srgbClr val="36DBCB"/>
            </a:gs>
          </a:gsLst>
          <a:lin ang="18900044" scaled="0"/>
        </a:gra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7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 rot="10800000">
            <a:off x="4728609" y="0"/>
            <a:ext cx="4415400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7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7"/>
          <p:cNvSpPr txBox="1"/>
          <p:nvPr>
            <p:ph type="title"/>
          </p:nvPr>
        </p:nvSpPr>
        <p:spPr>
          <a:xfrm>
            <a:off x="311700" y="2700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4" name="Google Shape;384;p77"/>
          <p:cNvSpPr txBox="1"/>
          <p:nvPr>
            <p:ph idx="1" type="subTitle"/>
          </p:nvPr>
        </p:nvSpPr>
        <p:spPr>
          <a:xfrm>
            <a:off x="314000" y="3370375"/>
            <a:ext cx="8541000" cy="71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5" name="Google Shape;38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272" y="1761925"/>
            <a:ext cx="3499050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CUSTOM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Google Shape;387;p78"/>
          <p:cNvCxnSpPr>
            <a:stCxn id="388" idx="0"/>
            <a:endCxn id="389" idx="4"/>
          </p:cNvCxnSpPr>
          <p:nvPr/>
        </p:nvCxnSpPr>
        <p:spPr>
          <a:xfrm>
            <a:off x="4194298" y="583027"/>
            <a:ext cx="0" cy="39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78"/>
          <p:cNvSpPr txBox="1"/>
          <p:nvPr>
            <p:ph idx="1" type="body"/>
          </p:nvPr>
        </p:nvSpPr>
        <p:spPr>
          <a:xfrm>
            <a:off x="420225" y="1391400"/>
            <a:ext cx="25494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1" name="Google Shape;391;p78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2" name="Google Shape;392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8"/>
          <p:cNvSpPr/>
          <p:nvPr/>
        </p:nvSpPr>
        <p:spPr>
          <a:xfrm>
            <a:off x="3904948" y="583027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01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3" name="Google Shape;393;p78"/>
          <p:cNvSpPr/>
          <p:nvPr/>
        </p:nvSpPr>
        <p:spPr>
          <a:xfrm>
            <a:off x="3904948" y="1425735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02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4" name="Google Shape;394;p78"/>
          <p:cNvSpPr/>
          <p:nvPr/>
        </p:nvSpPr>
        <p:spPr>
          <a:xfrm>
            <a:off x="3904948" y="2268443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03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5" name="Google Shape;395;p78"/>
          <p:cNvSpPr/>
          <p:nvPr/>
        </p:nvSpPr>
        <p:spPr>
          <a:xfrm>
            <a:off x="3904948" y="3111152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04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9" name="Google Shape;389;p78"/>
          <p:cNvSpPr/>
          <p:nvPr/>
        </p:nvSpPr>
        <p:spPr>
          <a:xfrm>
            <a:off x="3904948" y="3953860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05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p78"/>
          <p:cNvSpPr txBox="1"/>
          <p:nvPr>
            <p:ph idx="2" type="body"/>
          </p:nvPr>
        </p:nvSpPr>
        <p:spPr>
          <a:xfrm>
            <a:off x="4631775" y="6067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397" name="Google Shape;397;p78"/>
          <p:cNvSpPr txBox="1"/>
          <p:nvPr>
            <p:ph idx="3" type="body"/>
          </p:nvPr>
        </p:nvSpPr>
        <p:spPr>
          <a:xfrm>
            <a:off x="4631775" y="9241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8" name="Google Shape;398;p78"/>
          <p:cNvSpPr txBox="1"/>
          <p:nvPr>
            <p:ph idx="4" type="body"/>
          </p:nvPr>
        </p:nvSpPr>
        <p:spPr>
          <a:xfrm>
            <a:off x="4631775" y="14257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399" name="Google Shape;399;p78"/>
          <p:cNvSpPr txBox="1"/>
          <p:nvPr>
            <p:ph idx="5" type="body"/>
          </p:nvPr>
        </p:nvSpPr>
        <p:spPr>
          <a:xfrm>
            <a:off x="4631775" y="17431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0" name="Google Shape;400;p78"/>
          <p:cNvSpPr txBox="1"/>
          <p:nvPr>
            <p:ph idx="6" type="body"/>
          </p:nvPr>
        </p:nvSpPr>
        <p:spPr>
          <a:xfrm>
            <a:off x="4631775" y="22684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1" name="Google Shape;401;p78"/>
          <p:cNvSpPr txBox="1"/>
          <p:nvPr>
            <p:ph idx="7" type="body"/>
          </p:nvPr>
        </p:nvSpPr>
        <p:spPr>
          <a:xfrm>
            <a:off x="4631775" y="2585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2" name="Google Shape;402;p78"/>
          <p:cNvSpPr txBox="1"/>
          <p:nvPr>
            <p:ph idx="8" type="body"/>
          </p:nvPr>
        </p:nvSpPr>
        <p:spPr>
          <a:xfrm>
            <a:off x="4631775" y="30874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3" name="Google Shape;403;p78"/>
          <p:cNvSpPr txBox="1"/>
          <p:nvPr>
            <p:ph idx="9" type="body"/>
          </p:nvPr>
        </p:nvSpPr>
        <p:spPr>
          <a:xfrm>
            <a:off x="4631775" y="34048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4" name="Google Shape;404;p78"/>
          <p:cNvSpPr txBox="1"/>
          <p:nvPr>
            <p:ph idx="13" type="body"/>
          </p:nvPr>
        </p:nvSpPr>
        <p:spPr>
          <a:xfrm>
            <a:off x="4631775" y="3953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5" name="Google Shape;405;p78"/>
          <p:cNvSpPr txBox="1"/>
          <p:nvPr>
            <p:ph idx="14" type="body"/>
          </p:nvPr>
        </p:nvSpPr>
        <p:spPr>
          <a:xfrm>
            <a:off x="4631775" y="42712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6" name="Google Shape;406;p78"/>
          <p:cNvSpPr txBox="1"/>
          <p:nvPr>
            <p:ph type="title"/>
          </p:nvPr>
        </p:nvSpPr>
        <p:spPr>
          <a:xfrm>
            <a:off x="426650" y="456400"/>
            <a:ext cx="2549400" cy="7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>
  <p:cSld name="CUSTOM_10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" name="Google Shape;408;p79"/>
          <p:cNvCxnSpPr>
            <a:stCxn id="409" idx="0"/>
            <a:endCxn id="410" idx="4"/>
          </p:cNvCxnSpPr>
          <p:nvPr/>
        </p:nvCxnSpPr>
        <p:spPr>
          <a:xfrm>
            <a:off x="4194298" y="583027"/>
            <a:ext cx="0" cy="39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79"/>
          <p:cNvSpPr txBox="1"/>
          <p:nvPr>
            <p:ph idx="1" type="body"/>
          </p:nvPr>
        </p:nvSpPr>
        <p:spPr>
          <a:xfrm>
            <a:off x="420225" y="1391400"/>
            <a:ext cx="25494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2" name="Google Shape;412;p7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3" name="Google Shape;413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79"/>
          <p:cNvSpPr/>
          <p:nvPr/>
        </p:nvSpPr>
        <p:spPr>
          <a:xfrm>
            <a:off x="3904948" y="583027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79"/>
          <p:cNvSpPr/>
          <p:nvPr/>
        </p:nvSpPr>
        <p:spPr>
          <a:xfrm>
            <a:off x="3904948" y="1425735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79"/>
          <p:cNvSpPr/>
          <p:nvPr/>
        </p:nvSpPr>
        <p:spPr>
          <a:xfrm>
            <a:off x="3904948" y="2268443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6" name="Google Shape;416;p79"/>
          <p:cNvSpPr/>
          <p:nvPr/>
        </p:nvSpPr>
        <p:spPr>
          <a:xfrm>
            <a:off x="3904948" y="3111152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0" name="Google Shape;410;p79"/>
          <p:cNvSpPr/>
          <p:nvPr/>
        </p:nvSpPr>
        <p:spPr>
          <a:xfrm>
            <a:off x="3904948" y="3953860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7" name="Google Shape;417;p79"/>
          <p:cNvSpPr txBox="1"/>
          <p:nvPr>
            <p:ph idx="2" type="body"/>
          </p:nvPr>
        </p:nvSpPr>
        <p:spPr>
          <a:xfrm>
            <a:off x="4631775" y="6067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18" name="Google Shape;418;p79"/>
          <p:cNvSpPr txBox="1"/>
          <p:nvPr>
            <p:ph idx="3" type="body"/>
          </p:nvPr>
        </p:nvSpPr>
        <p:spPr>
          <a:xfrm>
            <a:off x="4631775" y="9241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9"/>
          <p:cNvSpPr txBox="1"/>
          <p:nvPr>
            <p:ph idx="4" type="body"/>
          </p:nvPr>
        </p:nvSpPr>
        <p:spPr>
          <a:xfrm>
            <a:off x="4631775" y="14257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0" name="Google Shape;420;p79"/>
          <p:cNvSpPr txBox="1"/>
          <p:nvPr>
            <p:ph idx="5" type="body"/>
          </p:nvPr>
        </p:nvSpPr>
        <p:spPr>
          <a:xfrm>
            <a:off x="4631775" y="17431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1" name="Google Shape;421;p79"/>
          <p:cNvSpPr txBox="1"/>
          <p:nvPr>
            <p:ph idx="6" type="body"/>
          </p:nvPr>
        </p:nvSpPr>
        <p:spPr>
          <a:xfrm>
            <a:off x="4631775" y="22684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2" name="Google Shape;422;p79"/>
          <p:cNvSpPr txBox="1"/>
          <p:nvPr>
            <p:ph idx="7" type="body"/>
          </p:nvPr>
        </p:nvSpPr>
        <p:spPr>
          <a:xfrm>
            <a:off x="4631775" y="2585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3" name="Google Shape;423;p79"/>
          <p:cNvSpPr txBox="1"/>
          <p:nvPr>
            <p:ph idx="8" type="body"/>
          </p:nvPr>
        </p:nvSpPr>
        <p:spPr>
          <a:xfrm>
            <a:off x="4631775" y="30874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4" name="Google Shape;424;p79"/>
          <p:cNvSpPr txBox="1"/>
          <p:nvPr>
            <p:ph idx="9" type="body"/>
          </p:nvPr>
        </p:nvSpPr>
        <p:spPr>
          <a:xfrm>
            <a:off x="4631775" y="34048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5" name="Google Shape;425;p79"/>
          <p:cNvSpPr txBox="1"/>
          <p:nvPr>
            <p:ph idx="13" type="body"/>
          </p:nvPr>
        </p:nvSpPr>
        <p:spPr>
          <a:xfrm>
            <a:off x="4631775" y="3953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6" name="Google Shape;426;p79"/>
          <p:cNvSpPr txBox="1"/>
          <p:nvPr>
            <p:ph idx="14" type="body"/>
          </p:nvPr>
        </p:nvSpPr>
        <p:spPr>
          <a:xfrm>
            <a:off x="4631775" y="42712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7" name="Google Shape;427;p79"/>
          <p:cNvSpPr txBox="1"/>
          <p:nvPr>
            <p:ph type="title"/>
          </p:nvPr>
        </p:nvSpPr>
        <p:spPr>
          <a:xfrm>
            <a:off x="426650" y="456400"/>
            <a:ext cx="2549400" cy="7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" name="Google Shape;428;p79"/>
          <p:cNvSpPr txBox="1"/>
          <p:nvPr/>
        </p:nvSpPr>
        <p:spPr>
          <a:xfrm>
            <a:off x="3904950" y="656825"/>
            <a:ext cx="57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79"/>
          <p:cNvSpPr txBox="1"/>
          <p:nvPr>
            <p:ph idx="15" type="body"/>
          </p:nvPr>
        </p:nvSpPr>
        <p:spPr>
          <a:xfrm>
            <a:off x="3905025" y="583000"/>
            <a:ext cx="578700" cy="57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ople Profiles, Three">
  <p:cSld name="CUSTOM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0"/>
          <p:cNvSpPr/>
          <p:nvPr/>
        </p:nvSpPr>
        <p:spPr>
          <a:xfrm>
            <a:off x="0" y="-9350"/>
            <a:ext cx="9153300" cy="51528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80"/>
          <p:cNvSpPr/>
          <p:nvPr/>
        </p:nvSpPr>
        <p:spPr>
          <a:xfrm rot="10800000">
            <a:off x="13" y="1838376"/>
            <a:ext cx="9162612" cy="3305124"/>
          </a:xfrm>
          <a:prstGeom prst="flowChartDocument">
            <a:avLst/>
          </a:prstGeom>
          <a:solidFill>
            <a:srgbClr val="DD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80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34" name="Google Shape;43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80"/>
          <p:cNvSpPr/>
          <p:nvPr/>
        </p:nvSpPr>
        <p:spPr>
          <a:xfrm>
            <a:off x="1106721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6" name="Google Shape;436;p80"/>
          <p:cNvSpPr/>
          <p:nvPr/>
        </p:nvSpPr>
        <p:spPr>
          <a:xfrm>
            <a:off x="3832646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p80"/>
          <p:cNvSpPr/>
          <p:nvPr/>
        </p:nvSpPr>
        <p:spPr>
          <a:xfrm>
            <a:off x="6555696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80"/>
          <p:cNvSpPr/>
          <p:nvPr>
            <p:ph idx="2" type="pic"/>
          </p:nvPr>
        </p:nvSpPr>
        <p:spPr>
          <a:xfrm>
            <a:off x="110780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9" name="Google Shape;439;p80"/>
          <p:cNvSpPr/>
          <p:nvPr>
            <p:ph idx="3" type="pic"/>
          </p:nvPr>
        </p:nvSpPr>
        <p:spPr>
          <a:xfrm>
            <a:off x="383175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0" name="Google Shape;440;p80"/>
          <p:cNvSpPr/>
          <p:nvPr>
            <p:ph idx="4" type="pic"/>
          </p:nvPr>
        </p:nvSpPr>
        <p:spPr>
          <a:xfrm>
            <a:off x="655570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1" name="Google Shape;441;p80"/>
          <p:cNvSpPr txBox="1"/>
          <p:nvPr>
            <p:ph idx="1" type="subTitle"/>
          </p:nvPr>
        </p:nvSpPr>
        <p:spPr>
          <a:xfrm>
            <a:off x="569475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80"/>
          <p:cNvSpPr txBox="1"/>
          <p:nvPr>
            <p:ph idx="5" type="subTitle"/>
          </p:nvPr>
        </p:nvSpPr>
        <p:spPr>
          <a:xfrm>
            <a:off x="3324450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80"/>
          <p:cNvSpPr txBox="1"/>
          <p:nvPr>
            <p:ph idx="6" type="subTitle"/>
          </p:nvPr>
        </p:nvSpPr>
        <p:spPr>
          <a:xfrm>
            <a:off x="6048400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80"/>
          <p:cNvSpPr txBox="1"/>
          <p:nvPr>
            <p:ph idx="7" type="body"/>
          </p:nvPr>
        </p:nvSpPr>
        <p:spPr>
          <a:xfrm>
            <a:off x="569450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5" name="Google Shape;445;p80"/>
          <p:cNvSpPr txBox="1"/>
          <p:nvPr>
            <p:ph idx="8" type="body"/>
          </p:nvPr>
        </p:nvSpPr>
        <p:spPr>
          <a:xfrm>
            <a:off x="3333775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6" name="Google Shape;446;p80"/>
          <p:cNvSpPr txBox="1"/>
          <p:nvPr>
            <p:ph idx="9" type="body"/>
          </p:nvPr>
        </p:nvSpPr>
        <p:spPr>
          <a:xfrm>
            <a:off x="6048400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7" name="Google Shape;447;p80"/>
          <p:cNvSpPr/>
          <p:nvPr>
            <p:ph idx="13" type="pic"/>
          </p:nvPr>
        </p:nvSpPr>
        <p:spPr>
          <a:xfrm>
            <a:off x="1252700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80"/>
          <p:cNvSpPr/>
          <p:nvPr>
            <p:ph idx="14" type="pic"/>
          </p:nvPr>
        </p:nvSpPr>
        <p:spPr>
          <a:xfrm>
            <a:off x="3985975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80"/>
          <p:cNvSpPr/>
          <p:nvPr>
            <p:ph idx="15" type="pic"/>
          </p:nvPr>
        </p:nvSpPr>
        <p:spPr>
          <a:xfrm>
            <a:off x="6700600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ssion and Speakers">
  <p:cSld name="CUSTOM_6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1"/>
          <p:cNvSpPr/>
          <p:nvPr/>
        </p:nvSpPr>
        <p:spPr>
          <a:xfrm rot="-5400000">
            <a:off x="-848313" y="838398"/>
            <a:ext cx="5149440" cy="3452814"/>
          </a:xfrm>
          <a:prstGeom prst="flowChartDocumen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2" name="Google Shape;452;p81"/>
          <p:cNvSpPr txBox="1"/>
          <p:nvPr>
            <p:ph type="title"/>
          </p:nvPr>
        </p:nvSpPr>
        <p:spPr>
          <a:xfrm>
            <a:off x="311700" y="1626125"/>
            <a:ext cx="22581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53" name="Google Shape;453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81"/>
          <p:cNvSpPr txBox="1"/>
          <p:nvPr>
            <p:ph idx="1" type="body"/>
          </p:nvPr>
        </p:nvSpPr>
        <p:spPr>
          <a:xfrm>
            <a:off x="294750" y="2421325"/>
            <a:ext cx="2292000" cy="14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5" name="Google Shape;455;p81"/>
          <p:cNvSpPr/>
          <p:nvPr/>
        </p:nvSpPr>
        <p:spPr>
          <a:xfrm>
            <a:off x="4122971" y="1156132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6" name="Google Shape;456;p81"/>
          <p:cNvSpPr/>
          <p:nvPr>
            <p:ph idx="2" type="pic"/>
          </p:nvPr>
        </p:nvSpPr>
        <p:spPr>
          <a:xfrm>
            <a:off x="4124050" y="1154125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7" name="Google Shape;457;p81"/>
          <p:cNvSpPr txBox="1"/>
          <p:nvPr>
            <p:ph idx="3" type="subTitle"/>
          </p:nvPr>
        </p:nvSpPr>
        <p:spPr>
          <a:xfrm>
            <a:off x="3585725" y="2806025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81"/>
          <p:cNvSpPr txBox="1"/>
          <p:nvPr>
            <p:ph idx="4" type="body"/>
          </p:nvPr>
        </p:nvSpPr>
        <p:spPr>
          <a:xfrm>
            <a:off x="3585700" y="3247475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9" name="Google Shape;459;p81"/>
          <p:cNvSpPr/>
          <p:nvPr>
            <p:ph idx="5" type="pic"/>
          </p:nvPr>
        </p:nvSpPr>
        <p:spPr>
          <a:xfrm>
            <a:off x="4268950" y="3713575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81"/>
          <p:cNvSpPr/>
          <p:nvPr/>
        </p:nvSpPr>
        <p:spPr>
          <a:xfrm>
            <a:off x="6801871" y="1156132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81"/>
          <p:cNvSpPr/>
          <p:nvPr>
            <p:ph idx="6" type="pic"/>
          </p:nvPr>
        </p:nvSpPr>
        <p:spPr>
          <a:xfrm>
            <a:off x="6802950" y="1154125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2" name="Google Shape;462;p81"/>
          <p:cNvSpPr txBox="1"/>
          <p:nvPr>
            <p:ph idx="7" type="subTitle"/>
          </p:nvPr>
        </p:nvSpPr>
        <p:spPr>
          <a:xfrm>
            <a:off x="6264625" y="2806025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81"/>
          <p:cNvSpPr txBox="1"/>
          <p:nvPr>
            <p:ph idx="8" type="body"/>
          </p:nvPr>
        </p:nvSpPr>
        <p:spPr>
          <a:xfrm>
            <a:off x="6264600" y="3247475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4" name="Google Shape;464;p81"/>
          <p:cNvSpPr/>
          <p:nvPr>
            <p:ph idx="9" type="pic"/>
          </p:nvPr>
        </p:nvSpPr>
        <p:spPr>
          <a:xfrm>
            <a:off x="6947850" y="3713575"/>
            <a:ext cx="1190700" cy="26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2">
  <p:cSld name="SECTION_HEADER_1_1_3">
    <p:bg>
      <p:bgPr>
        <a:gradFill>
          <a:gsLst>
            <a:gs pos="0">
              <a:srgbClr val="CBEDFC"/>
            </a:gs>
            <a:gs pos="100000">
              <a:srgbClr val="51C4F6"/>
            </a:gs>
          </a:gsLst>
          <a:lin ang="18900044" scaled="0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" name="Google Shape;50;p9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0776A6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51;p9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Big Text Dark">
  <p:cSld name="CUSTOM_8">
    <p:bg>
      <p:bgPr>
        <a:solidFill>
          <a:srgbClr val="282525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82"/>
          <p:cNvPicPr preferRelativeResize="0"/>
          <p:nvPr/>
        </p:nvPicPr>
        <p:blipFill rotWithShape="1">
          <a:blip r:embed="rId2">
            <a:alphaModFix/>
          </a:blip>
          <a:srcRect b="16303" l="11488" r="0" t="0"/>
          <a:stretch/>
        </p:blipFill>
        <p:spPr>
          <a:xfrm rot="10800000">
            <a:off x="4971424" y="-1"/>
            <a:ext cx="4180051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16303" l="1652" r="0" t="0"/>
          <a:stretch/>
        </p:blipFill>
        <p:spPr>
          <a:xfrm>
            <a:off x="1" y="838600"/>
            <a:ext cx="464465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2"/>
          <p:cNvSpPr txBox="1"/>
          <p:nvPr>
            <p:ph type="title"/>
          </p:nvPr>
        </p:nvSpPr>
        <p:spPr>
          <a:xfrm>
            <a:off x="1317449" y="1305750"/>
            <a:ext cx="6509100" cy="2532000"/>
          </a:xfrm>
          <a:prstGeom prst="rect">
            <a:avLst/>
          </a:prstGeom>
          <a:solidFill>
            <a:srgbClr val="282525"/>
          </a:solidFill>
        </p:spPr>
        <p:txBody>
          <a:bodyPr anchorCtr="0" anchor="ctr" bIns="365750" lIns="182875" spcFirstLastPara="1" rIns="182875" wrap="square" tIns="182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69" name="Google Shape;46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30" y="4800532"/>
            <a:ext cx="661076" cy="107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xes">
  <p:cSld name="TITLE_AND_BODY_4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83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83"/>
          <p:cNvSpPr txBox="1"/>
          <p:nvPr>
            <p:ph type="title"/>
          </p:nvPr>
        </p:nvSpPr>
        <p:spPr>
          <a:xfrm>
            <a:off x="534625" y="445025"/>
            <a:ext cx="8297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3" name="Google Shape;473;p83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4" name="Google Shape;47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83"/>
          <p:cNvSpPr txBox="1"/>
          <p:nvPr>
            <p:ph idx="1" type="subTitle"/>
          </p:nvPr>
        </p:nvSpPr>
        <p:spPr>
          <a:xfrm>
            <a:off x="53462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6" name="Google Shape;476;p83"/>
          <p:cNvSpPr txBox="1"/>
          <p:nvPr>
            <p:ph idx="2" type="subTitle"/>
          </p:nvPr>
        </p:nvSpPr>
        <p:spPr>
          <a:xfrm>
            <a:off x="53462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7" name="Google Shape;477;p83"/>
          <p:cNvSpPr txBox="1"/>
          <p:nvPr>
            <p:ph idx="3" type="subTitle"/>
          </p:nvPr>
        </p:nvSpPr>
        <p:spPr>
          <a:xfrm>
            <a:off x="3267000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8" name="Google Shape;478;p83"/>
          <p:cNvSpPr txBox="1"/>
          <p:nvPr>
            <p:ph idx="4" type="subTitle"/>
          </p:nvPr>
        </p:nvSpPr>
        <p:spPr>
          <a:xfrm>
            <a:off x="3267000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9" name="Google Shape;479;p83"/>
          <p:cNvSpPr txBox="1"/>
          <p:nvPr>
            <p:ph idx="5" type="subTitle"/>
          </p:nvPr>
        </p:nvSpPr>
        <p:spPr>
          <a:xfrm>
            <a:off x="599937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0" name="Google Shape;480;p83"/>
          <p:cNvSpPr txBox="1"/>
          <p:nvPr>
            <p:ph idx="6" type="subTitle"/>
          </p:nvPr>
        </p:nvSpPr>
        <p:spPr>
          <a:xfrm>
            <a:off x="599937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1" name="Google Shape;481;p83"/>
          <p:cNvSpPr txBox="1"/>
          <p:nvPr>
            <p:ph idx="7" type="body"/>
          </p:nvPr>
        </p:nvSpPr>
        <p:spPr>
          <a:xfrm>
            <a:off x="538375" y="1014625"/>
            <a:ext cx="8080200" cy="5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TITLE_ONLY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4"/>
          <p:cNvSpPr txBox="1"/>
          <p:nvPr>
            <p:ph idx="12" type="sldNum"/>
          </p:nvPr>
        </p:nvSpPr>
        <p:spPr>
          <a:xfrm>
            <a:off x="8340628" y="457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4" name="Google Shape;484;p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Highlight">
  <p:cSld name="SECTION_HEADER_1_4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5"/>
          <p:cNvSpPr/>
          <p:nvPr/>
        </p:nvSpPr>
        <p:spPr>
          <a:xfrm>
            <a:off x="0" y="0"/>
            <a:ext cx="9171000" cy="5152500"/>
          </a:xfrm>
          <a:prstGeom prst="rect">
            <a:avLst/>
          </a:prstGeom>
          <a:solidFill>
            <a:srgbClr val="1C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 txBox="1"/>
          <p:nvPr>
            <p:ph idx="12" type="sldNum"/>
          </p:nvPr>
        </p:nvSpPr>
        <p:spPr>
          <a:xfrm>
            <a:off x="8340628" y="457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85"/>
          <p:cNvSpPr txBox="1"/>
          <p:nvPr>
            <p:ph idx="1" type="subTitle"/>
          </p:nvPr>
        </p:nvSpPr>
        <p:spPr>
          <a:xfrm>
            <a:off x="450600" y="759225"/>
            <a:ext cx="68994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85"/>
          <p:cNvSpPr txBox="1"/>
          <p:nvPr>
            <p:ph idx="2" type="subTitle"/>
          </p:nvPr>
        </p:nvSpPr>
        <p:spPr>
          <a:xfrm>
            <a:off x="1794150" y="3464225"/>
            <a:ext cx="535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1">
  <p:cSld name="ONE_COLUMN_TEXT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86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5" name="Google Shape;495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">
  <p:cSld name="TITLE_AND_BODY_5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87"/>
          <p:cNvPicPr preferRelativeResize="0"/>
          <p:nvPr/>
        </p:nvPicPr>
        <p:blipFill rotWithShape="1">
          <a:blip r:embed="rId2">
            <a:alphaModFix/>
          </a:blip>
          <a:srcRect b="0" l="0" r="1999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 1">
  <p:cSld name="TITLE_AND_BODY_6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88"/>
          <p:cNvPicPr preferRelativeResize="0"/>
          <p:nvPr/>
        </p:nvPicPr>
        <p:blipFill rotWithShape="1">
          <a:blip r:embed="rId2">
            <a:alphaModFix/>
          </a:blip>
          <a:srcRect b="0" l="0" r="1999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2" name="Google Shape;502;p8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3" name="Google Shape;503;p8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4" name="Google Shape;504;p8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8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6" name="Google Shape;506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9" name="Google Shape;509;p9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0" name="Google Shape;510;p9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1" name="Google Shape;511;p90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90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3" name="Google Shape;513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1 1">
  <p:cSld name="CUSTOM_9_2_1">
    <p:bg>
      <p:bgPr>
        <a:solidFill>
          <a:srgbClr val="232E7A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001" y="-1452499"/>
            <a:ext cx="8751999" cy="9110952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91"/>
          <p:cNvSpPr txBox="1"/>
          <p:nvPr>
            <p:ph type="title"/>
          </p:nvPr>
        </p:nvSpPr>
        <p:spPr>
          <a:xfrm>
            <a:off x="311700" y="978425"/>
            <a:ext cx="3642600" cy="12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7" name="Google Shape;517;p91"/>
          <p:cNvSpPr/>
          <p:nvPr/>
        </p:nvSpPr>
        <p:spPr>
          <a:xfrm>
            <a:off x="4259725" y="12425"/>
            <a:ext cx="4868400" cy="5131200"/>
          </a:xfrm>
          <a:prstGeom prst="rect">
            <a:avLst/>
          </a:prstGeom>
          <a:solidFill>
            <a:srgbClr val="232E7A">
              <a:alpha val="5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8" name="Google Shape;518;p91"/>
          <p:cNvSpPr txBox="1"/>
          <p:nvPr>
            <p:ph idx="1" type="body"/>
          </p:nvPr>
        </p:nvSpPr>
        <p:spPr>
          <a:xfrm>
            <a:off x="311700" y="2156950"/>
            <a:ext cx="3642600" cy="163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19" name="Google Shape;51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65075"/>
            <a:ext cx="997974" cy="1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91"/>
          <p:cNvSpPr txBox="1"/>
          <p:nvPr/>
        </p:nvSpPr>
        <p:spPr>
          <a:xfrm>
            <a:off x="6052711" y="4707214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21" name="Google Shape;521;p91"/>
          <p:cNvCxnSpPr/>
          <p:nvPr/>
        </p:nvCxnSpPr>
        <p:spPr>
          <a:xfrm>
            <a:off x="4259500" y="8750"/>
            <a:ext cx="0" cy="5131800"/>
          </a:xfrm>
          <a:prstGeom prst="straightConnector1">
            <a:avLst/>
          </a:prstGeom>
          <a:noFill/>
          <a:ln cap="flat" cmpd="sng" w="9525">
            <a:solidFill>
              <a:srgbClr val="4A56A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">
  <p:cSld name="SECTION_HEADER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" name="Google Shape;57;p10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0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6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4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93"/>
          <p:cNvPicPr preferRelativeResize="0"/>
          <p:nvPr/>
        </p:nvPicPr>
        <p:blipFill rotWithShape="1">
          <a:blip r:embed="rId2">
            <a:alphaModFix/>
          </a:blip>
          <a:srcRect b="10255" l="12496" r="12496" t="3810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65075"/>
            <a:ext cx="997974" cy="1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93"/>
          <p:cNvSpPr txBox="1"/>
          <p:nvPr/>
        </p:nvSpPr>
        <p:spPr>
          <a:xfrm>
            <a:off x="6052711" y="4707214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A56A9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4A56A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ft Blur Background">
  <p:cSld name="BLANK_1_1_2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4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0" name="Google Shape;530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94"/>
          <p:cNvPicPr preferRelativeResize="0"/>
          <p:nvPr/>
        </p:nvPicPr>
        <p:blipFill rotWithShape="1">
          <a:blip r:embed="rId3">
            <a:alphaModFix/>
          </a:blip>
          <a:srcRect b="34045" l="0" r="31417" t="0"/>
          <a:stretch/>
        </p:blipFill>
        <p:spPr>
          <a:xfrm>
            <a:off x="3271050" y="1244275"/>
            <a:ext cx="5882251" cy="389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94"/>
          <p:cNvPicPr preferRelativeResize="0"/>
          <p:nvPr/>
        </p:nvPicPr>
        <p:blipFill rotWithShape="1">
          <a:blip r:embed="rId3">
            <a:alphaModFix/>
          </a:blip>
          <a:srcRect b="34045" l="0" r="31417" t="0"/>
          <a:stretch/>
        </p:blipFill>
        <p:spPr>
          <a:xfrm rot="10800000">
            <a:off x="0" y="102850"/>
            <a:ext cx="5882251" cy="38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9" name="Google Shape;539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0" name="Google Shape;540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3" name="Google Shape;543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6" name="Google Shape;546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7" name="Google Shape;547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0" name="Google Shape;550;p9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1" name="Google Shape;551;p9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2" name="Google Shape;552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5" name="Google Shape;555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8" name="Google Shape;558;p10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9" name="Google Shape;559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2" name="Google Shape;562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?><Relationships xmlns="http://schemas.openxmlformats.org/package/2006/relationships"><Relationship Id="rId40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0.xml"/><Relationship Id="rId46" Type="http://schemas.openxmlformats.org/officeDocument/2006/relationships/theme" Target="../theme/theme1.xml"/><Relationship Id="rId45" Type="http://schemas.openxmlformats.org/officeDocument/2006/relationships/slideLayout" Target="../slideLayouts/slideLayout92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5.xml"/></Relationships>
</file>

<file path=ppt/slideMasters/_rels/slideMaster3.xml.rels><?xml version="1.0" encoding="UTF-8"?>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52197" y="4857688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5544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orient="horz" pos="216">
          <p15:clr>
            <a:srgbClr val="E46962"/>
          </p15:clr>
        </p15:guide>
        <p15:guide id="5" pos="2880">
          <p15:clr>
            <a:srgbClr val="E46962"/>
          </p15:clr>
        </p15:guide>
        <p15:guide id="6" pos="1440">
          <p15:clr>
            <a:srgbClr val="E46962"/>
          </p15:clr>
        </p15:guide>
        <p15:guide id="7" pos="42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49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8" name="Google Shape;248;p4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5544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orient="horz" pos="216">
          <p15:clr>
            <a:srgbClr val="E46962"/>
          </p15:clr>
        </p15:guide>
        <p15:guide id="5" pos="2880">
          <p15:clr>
            <a:srgbClr val="E46962"/>
          </p15:clr>
        </p15:guide>
        <p15:guide id="6" pos="1440">
          <p15:clr>
            <a:srgbClr val="E46962"/>
          </p15:clr>
        </p15:guide>
        <p15:guide id="7" pos="42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6" name="Google Shape;536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0.xml"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1.xml"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3.png"/><Relationship Id="rId4" Type="http://schemas.openxmlformats.org/officeDocument/2006/relationships/image" Target="../media/image87.png"/><Relationship Id="rId9" Type="http://schemas.openxmlformats.org/officeDocument/2006/relationships/image" Target="../media/image95.png"/><Relationship Id="rId5" Type="http://schemas.openxmlformats.org/officeDocument/2006/relationships/image" Target="../media/image106.png"/><Relationship Id="rId6" Type="http://schemas.openxmlformats.org/officeDocument/2006/relationships/image" Target="../media/image72.png"/><Relationship Id="rId7" Type="http://schemas.openxmlformats.org/officeDocument/2006/relationships/image" Target="../media/image109.png"/><Relationship Id="rId8" Type="http://schemas.openxmlformats.org/officeDocument/2006/relationships/image" Target="../media/image84.png"/><Relationship Id="rId31" Type="http://schemas.openxmlformats.org/officeDocument/2006/relationships/image" Target="../media/image90.png"/><Relationship Id="rId30" Type="http://schemas.openxmlformats.org/officeDocument/2006/relationships/image" Target="../media/image94.png"/><Relationship Id="rId33" Type="http://schemas.openxmlformats.org/officeDocument/2006/relationships/image" Target="../media/image91.png"/><Relationship Id="rId32" Type="http://schemas.openxmlformats.org/officeDocument/2006/relationships/image" Target="../media/image101.png"/><Relationship Id="rId35" Type="http://schemas.openxmlformats.org/officeDocument/2006/relationships/image" Target="../media/image105.png"/><Relationship Id="rId34" Type="http://schemas.openxmlformats.org/officeDocument/2006/relationships/image" Target="../media/image103.png"/><Relationship Id="rId37" Type="http://schemas.openxmlformats.org/officeDocument/2006/relationships/image" Target="../media/image98.png"/><Relationship Id="rId36" Type="http://schemas.openxmlformats.org/officeDocument/2006/relationships/image" Target="../media/image96.png"/><Relationship Id="rId38" Type="http://schemas.openxmlformats.org/officeDocument/2006/relationships/image" Target="../media/image104.png"/><Relationship Id="rId20" Type="http://schemas.openxmlformats.org/officeDocument/2006/relationships/image" Target="../media/image79.png"/><Relationship Id="rId22" Type="http://schemas.openxmlformats.org/officeDocument/2006/relationships/image" Target="../media/image80.png"/><Relationship Id="rId21" Type="http://schemas.openxmlformats.org/officeDocument/2006/relationships/image" Target="../media/image78.png"/><Relationship Id="rId24" Type="http://schemas.openxmlformats.org/officeDocument/2006/relationships/image" Target="../media/image86.png"/><Relationship Id="rId23" Type="http://schemas.openxmlformats.org/officeDocument/2006/relationships/image" Target="../media/image81.png"/><Relationship Id="rId26" Type="http://schemas.openxmlformats.org/officeDocument/2006/relationships/image" Target="../media/image88.png"/><Relationship Id="rId25" Type="http://schemas.openxmlformats.org/officeDocument/2006/relationships/image" Target="../media/image85.png"/><Relationship Id="rId28" Type="http://schemas.openxmlformats.org/officeDocument/2006/relationships/image" Target="../media/image93.png"/><Relationship Id="rId27" Type="http://schemas.openxmlformats.org/officeDocument/2006/relationships/image" Target="../media/image89.png"/><Relationship Id="rId29" Type="http://schemas.openxmlformats.org/officeDocument/2006/relationships/image" Target="../media/image102.png"/><Relationship Id="rId11" Type="http://schemas.openxmlformats.org/officeDocument/2006/relationships/image" Target="../media/image75.png"/><Relationship Id="rId10" Type="http://schemas.openxmlformats.org/officeDocument/2006/relationships/image" Target="../media/image110.png"/><Relationship Id="rId13" Type="http://schemas.openxmlformats.org/officeDocument/2006/relationships/image" Target="../media/image108.png"/><Relationship Id="rId12" Type="http://schemas.openxmlformats.org/officeDocument/2006/relationships/image" Target="../media/image99.png"/><Relationship Id="rId15" Type="http://schemas.openxmlformats.org/officeDocument/2006/relationships/image" Target="../media/image74.png"/><Relationship Id="rId14" Type="http://schemas.openxmlformats.org/officeDocument/2006/relationships/image" Target="../media/image83.png"/><Relationship Id="rId17" Type="http://schemas.openxmlformats.org/officeDocument/2006/relationships/image" Target="../media/image77.png"/><Relationship Id="rId16" Type="http://schemas.openxmlformats.org/officeDocument/2006/relationships/image" Target="../media/image92.png"/><Relationship Id="rId19" Type="http://schemas.openxmlformats.org/officeDocument/2006/relationships/image" Target="../media/image100.png"/><Relationship Id="rId18" Type="http://schemas.openxmlformats.org/officeDocument/2006/relationships/image" Target="../media/image97.png"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4.xml"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7.png"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9.png"/><Relationship Id="rId4" Type="http://schemas.openxmlformats.org/officeDocument/2006/relationships/image" Target="../media/image64.png"/><Relationship Id="rId5" Type="http://schemas.openxmlformats.org/officeDocument/2006/relationships/image" Target="../media/image71.png"/><Relationship Id="rId6" Type="http://schemas.openxmlformats.org/officeDocument/2006/relationships/image" Target="../media/image65.png"/><Relationship Id="rId7" Type="http://schemas.openxmlformats.org/officeDocument/2006/relationships/image" Target="../media/image70.png"/><Relationship Id="rId8" Type="http://schemas.openxmlformats.org/officeDocument/2006/relationships/image" Target="../media/image66.png"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3.xml"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5.xml"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6.xml"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7.xml"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8.xml"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9"/>
          <p:cNvSpPr txBox="1"/>
          <p:nvPr>
            <p:ph type="ctrTitle"/>
          </p:nvPr>
        </p:nvSpPr>
        <p:spPr>
          <a:xfrm>
            <a:off x="478250" y="2055200"/>
            <a:ext cx="7919100" cy="72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Banking &amp; Financial Services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5" name="Google Shape;595;p109"/>
          <p:cNvSpPr txBox="1"/>
          <p:nvPr/>
        </p:nvSpPr>
        <p:spPr>
          <a:xfrm>
            <a:off x="409475" y="2838175"/>
            <a:ext cx="65232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AI orchestration for banks, FinTechs, and</a:t>
            </a: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 xml:space="preserve"> wealth managers — powered by the #1 iPaaS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8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Ramp: 97% Faster Opportunity Generation</a:t>
            </a:r>
            <a:endParaRPr/>
          </a:p>
        </p:txBody>
      </p:sp>
      <p:sp>
        <p:nvSpPr>
          <p:cNvPr id="689" name="Google Shape;689;p118"/>
          <p:cNvSpPr txBox="1"/>
          <p:nvPr>
            <p:ph idx="1" type="body"/>
          </p:nvPr>
        </p:nvSpPr>
        <p:spPr>
          <a:xfrm>
            <a:off x="311700" y="1152475"/>
            <a:ext cx="39999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“Through Workato, we were able to transform what was a 150-step process using Node JS into a 25-step process using SQL, leading to a significant increase in efficiency.” — Kunal Singh, Biz Systems Engineering Lead, Ramp (NDA)
Challenge: Manual campaign creation errors, native Salesforce/HubSpot limitations, slow debugging — GTM team couldn’t move at business speed.
Outcomes: 97% reduction in time to generate opportunities | 80% decrease in L1 support tickets | 12x faster debugging | Sales territory management and Salesforce license optimization automated.
Workato how: RevOps automation across Salesforce, HubSpot, and Snowflake. SCALE differentiator: OrCA + Federated Model. Note: NDA account — confirm reference status before customer-facing use.</a:t>
            </a:r>
            <a:endParaRPr/>
          </a:p>
        </p:txBody>
      </p:sp>
      <p:sp>
        <p:nvSpPr>
          <p:cNvPr id="690" name="Google Shape;690;p118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18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9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Voya Financial: 70%+ Systems Connected with On-Prem Agent</a:t>
            </a:r>
            <a:endParaRPr/>
          </a:p>
        </p:txBody>
      </p:sp>
      <p:sp>
        <p:nvSpPr>
          <p:cNvPr id="697" name="Google Shape;697;p119"/>
          <p:cNvSpPr txBox="1"/>
          <p:nvPr>
            <p:ph idx="1" type="body"/>
          </p:nvPr>
        </p:nvSpPr>
        <p:spPr>
          <a:xfrm>
            <a:off x="311700" y="1152475"/>
            <a:ext cx="39999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Challenge: Azure cloud migration, legacy on-prem system connectivity, and ITSM automation needed simultaneously — without replacing the legacy core.
Outcomes: 70%+ of systems connected via on-prem agent | 1,000+ recipes in production across data warehouse, ITSM, sales/marketing, and finance | Real-time integration democratized beyond IT to business teams | $825K ARR, 173 active recipes, 2 BUs (Salesforce-verified).
Workato how: On-prem agent for legacy connectivity + Azure cloud migration orchestration + ServiceNow ITSM automation. SCALE differentiator: On-prem Agent + Federated Model. Note: NDA account — confirm reference status before customer-facing use.
Additional reference: Coinbase ($1.85M ARR, 552 recipes, 3+ BUs): AWS Athena, Event Streams, EKM, SCIM, APIM, Workbot — largest FinServ customer by ARR.</a:t>
            </a:r>
            <a:endParaRPr/>
          </a:p>
        </p:txBody>
      </p:sp>
      <p:sp>
        <p:nvSpPr>
          <p:cNvPr id="698" name="Google Shape;698;p119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1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0"/>
          <p:cNvSpPr/>
          <p:nvPr/>
        </p:nvSpPr>
        <p:spPr>
          <a:xfrm>
            <a:off x="0" y="155448"/>
            <a:ext cx="9144000" cy="543000"/>
          </a:xfrm>
          <a:prstGeom prst="roundRect">
            <a:avLst>
              <a:gd fmla="val 8524" name="adj"/>
            </a:avLst>
          </a:prstGeom>
          <a:noFill/>
          <a:ln>
            <a:noFill/>
          </a:ln>
        </p:spPr>
        <p:txBody>
          <a:bodyPr anchorCtr="0" anchor="ctr" bIns="74025" lIns="74025" spcFirstLastPara="1" rIns="74025" wrap="square" tIns="74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10"/>
              </a:spcAft>
              <a:buNone/>
            </a:pPr>
            <a:r>
              <a:rPr lang="en" sz="2100">
                <a:latin typeface="Poppins SemiBold"/>
                <a:ea typeface="Poppins SemiBold"/>
                <a:cs typeface="Poppins SemiBold"/>
                <a:sym typeface="Poppins SemiBold"/>
              </a:rPr>
              <a:t>Orchestration for the Agentic Era—Powered by the #1 iPaaS.</a:t>
            </a:r>
            <a:endParaRPr sz="21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05" name="Google Shape;705;p120"/>
          <p:cNvSpPr/>
          <p:nvPr/>
        </p:nvSpPr>
        <p:spPr>
          <a:xfrm rot="10800000">
            <a:off x="1083150" y="726890"/>
            <a:ext cx="6977700" cy="4205400"/>
          </a:xfrm>
          <a:prstGeom prst="roundRect">
            <a:avLst>
              <a:gd fmla="val 3516" name="adj"/>
            </a:avLst>
          </a:prstGeom>
          <a:gradFill>
            <a:gsLst>
              <a:gs pos="0">
                <a:srgbClr val="108291"/>
              </a:gs>
              <a:gs pos="100000">
                <a:srgbClr val="83E3DA"/>
              </a:gs>
            </a:gsLst>
            <a:lin ang="5400700" scaled="0"/>
          </a:gradFill>
          <a:ln>
            <a:noFill/>
          </a:ln>
          <a:effectLst>
            <a:outerShdw blurRad="213294" rotWithShape="0" algn="bl">
              <a:srgbClr val="108291">
                <a:alpha val="60000"/>
              </a:srgbClr>
            </a:outerShdw>
          </a:effectLst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92">
                <a:latin typeface="Poppins"/>
                <a:ea typeface="Poppins"/>
                <a:cs typeface="Poppins"/>
                <a:sym typeface="Poppins"/>
              </a:rPr>
              <a:t xml:space="preserve">I </a:t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6" name="Google Shape;706;p120"/>
          <p:cNvSpPr/>
          <p:nvPr/>
        </p:nvSpPr>
        <p:spPr>
          <a:xfrm>
            <a:off x="1179475" y="1447378"/>
            <a:ext cx="6787800" cy="2474400"/>
          </a:xfrm>
          <a:prstGeom prst="roundRect">
            <a:avLst>
              <a:gd fmla="val 3258" name="adj"/>
            </a:avLst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732" scaled="0"/>
          </a:gradFill>
          <a:ln cap="flat" cmpd="sng" w="20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7" name="Google Shape;707;p120"/>
          <p:cNvSpPr/>
          <p:nvPr/>
        </p:nvSpPr>
        <p:spPr>
          <a:xfrm>
            <a:off x="1179475" y="4032605"/>
            <a:ext cx="6787800" cy="790800"/>
          </a:xfrm>
          <a:prstGeom prst="roundRect">
            <a:avLst>
              <a:gd fmla="val 11713" name="adj"/>
            </a:avLst>
          </a:prstGeom>
          <a:gradFill>
            <a:gsLst>
              <a:gs pos="0">
                <a:srgbClr val="E4E8EB"/>
              </a:gs>
              <a:gs pos="100000">
                <a:srgbClr val="CED5DB"/>
              </a:gs>
            </a:gsLst>
            <a:lin ang="5400012" scaled="0"/>
          </a:gradFill>
          <a:ln cap="flat" cmpd="sng" w="20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52353" rotWithShape="0" algn="bl">
              <a:srgbClr val="FFFFFF">
                <a:alpha val="31000"/>
              </a:srgbClr>
            </a:outerShdw>
          </a:effectLst>
        </p:spPr>
        <p:txBody>
          <a:bodyPr anchorCtr="0" anchor="ctr" bIns="97500" lIns="97500" spcFirstLastPara="1" rIns="97500" wrap="square" tIns="192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3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708" name="Google Shape;708;p120"/>
          <p:cNvGrpSpPr/>
          <p:nvPr/>
        </p:nvGrpSpPr>
        <p:grpSpPr>
          <a:xfrm>
            <a:off x="7501071" y="3939256"/>
            <a:ext cx="44740" cy="75787"/>
            <a:chOff x="409850" y="1209025"/>
            <a:chExt cx="73200" cy="140450"/>
          </a:xfrm>
        </p:grpSpPr>
        <p:sp>
          <p:nvSpPr>
            <p:cNvPr id="709" name="Google Shape;709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0" name="Google Shape;710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11" name="Google Shape;711;p120"/>
          <p:cNvGrpSpPr/>
          <p:nvPr/>
        </p:nvGrpSpPr>
        <p:grpSpPr>
          <a:xfrm>
            <a:off x="2405234" y="3939256"/>
            <a:ext cx="44740" cy="75787"/>
            <a:chOff x="409850" y="1209025"/>
            <a:chExt cx="73200" cy="140450"/>
          </a:xfrm>
        </p:grpSpPr>
        <p:sp>
          <p:nvSpPr>
            <p:cNvPr id="712" name="Google Shape;712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3" name="Google Shape;713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14" name="Google Shape;714;p120"/>
          <p:cNvGrpSpPr/>
          <p:nvPr/>
        </p:nvGrpSpPr>
        <p:grpSpPr>
          <a:xfrm>
            <a:off x="5119821" y="1346129"/>
            <a:ext cx="44740" cy="75787"/>
            <a:chOff x="409850" y="1209025"/>
            <a:chExt cx="73200" cy="140450"/>
          </a:xfrm>
        </p:grpSpPr>
        <p:sp>
          <p:nvSpPr>
            <p:cNvPr id="715" name="Google Shape;715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6" name="Google Shape;716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17" name="Google Shape;717;p120"/>
          <p:cNvGrpSpPr/>
          <p:nvPr/>
        </p:nvGrpSpPr>
        <p:grpSpPr>
          <a:xfrm>
            <a:off x="1414634" y="1346129"/>
            <a:ext cx="44740" cy="75787"/>
            <a:chOff x="409850" y="1209025"/>
            <a:chExt cx="73200" cy="140450"/>
          </a:xfrm>
        </p:grpSpPr>
        <p:sp>
          <p:nvSpPr>
            <p:cNvPr id="718" name="Google Shape;718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9" name="Google Shape;719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20" name="Google Shape;720;p120"/>
          <p:cNvSpPr/>
          <p:nvPr/>
        </p:nvSpPr>
        <p:spPr>
          <a:xfrm>
            <a:off x="3177944" y="4099860"/>
            <a:ext cx="2971800" cy="183000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285750" rotWithShape="0" algn="bl" dir="2400000" dist="76200">
              <a:srgbClr val="FFFFFF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 N I V E R S A L   C O N N E C T I V I T Y</a:t>
            </a:r>
            <a:endParaRPr sz="700">
              <a:solidFill>
                <a:srgbClr val="11101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21" name="Google Shape;721;p120"/>
          <p:cNvSpPr/>
          <p:nvPr/>
        </p:nvSpPr>
        <p:spPr>
          <a:xfrm>
            <a:off x="2898525" y="1526565"/>
            <a:ext cx="3436200" cy="183000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285750" rotWithShape="0" algn="bl" dir="2400000" dist="76200">
              <a:srgbClr val="FFFFFF">
                <a:alpha val="40000"/>
              </a:srgbClr>
            </a:outerShdw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 SemiBold"/>
                <a:ea typeface="Poppins SemiBold"/>
                <a:cs typeface="Poppins SemiBold"/>
                <a:sym typeface="Poppins SemiBold"/>
              </a:rPr>
              <a:t>W O R K A T O    E N T E R P R I S E   M C P</a:t>
            </a:r>
            <a:endParaRPr sz="12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22" name="Google Shape;722;p120"/>
          <p:cNvSpPr/>
          <p:nvPr/>
        </p:nvSpPr>
        <p:spPr>
          <a:xfrm>
            <a:off x="5481031" y="834365"/>
            <a:ext cx="8652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DDFFFC">
                  <a:alpha val="35690"/>
                </a:srgbClr>
              </a:gs>
              <a:gs pos="100000">
                <a:srgbClr val="C6E0FE">
                  <a:alpha val="35690"/>
                </a:srgbClr>
              </a:gs>
              <a:gs pos="100000">
                <a:srgbClr val="AFC1FF">
                  <a:alpha val="35690"/>
                </a:srgbClr>
              </a:gs>
            </a:gsLst>
            <a:lin ang="1890073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1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3" name="Google Shape;723;p120"/>
          <p:cNvSpPr txBox="1"/>
          <p:nvPr/>
        </p:nvSpPr>
        <p:spPr>
          <a:xfrm>
            <a:off x="5436843" y="842736"/>
            <a:ext cx="9327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Build agents with us</a:t>
            </a:r>
            <a:endParaRPr sz="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24" name="Google Shape;724;p120"/>
          <p:cNvGrpSpPr/>
          <p:nvPr/>
        </p:nvGrpSpPr>
        <p:grpSpPr>
          <a:xfrm>
            <a:off x="7786821" y="1354133"/>
            <a:ext cx="44740" cy="75787"/>
            <a:chOff x="409850" y="1209025"/>
            <a:chExt cx="73200" cy="140450"/>
          </a:xfrm>
        </p:grpSpPr>
        <p:sp>
          <p:nvSpPr>
            <p:cNvPr id="725" name="Google Shape;725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26" name="Google Shape;726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27" name="Google Shape;727;p120"/>
          <p:cNvGrpSpPr/>
          <p:nvPr/>
        </p:nvGrpSpPr>
        <p:grpSpPr>
          <a:xfrm>
            <a:off x="5625804" y="1346129"/>
            <a:ext cx="44740" cy="75787"/>
            <a:chOff x="409850" y="1209025"/>
            <a:chExt cx="73200" cy="140450"/>
          </a:xfrm>
        </p:grpSpPr>
        <p:sp>
          <p:nvSpPr>
            <p:cNvPr id="728" name="Google Shape;728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29" name="Google Shape;729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30" name="Google Shape;730;p120"/>
          <p:cNvSpPr/>
          <p:nvPr/>
        </p:nvSpPr>
        <p:spPr>
          <a:xfrm>
            <a:off x="1292775" y="2414202"/>
            <a:ext cx="5467200" cy="1432500"/>
          </a:xfrm>
          <a:prstGeom prst="roundRect">
            <a:avLst>
              <a:gd fmla="val 7362" name="adj"/>
            </a:avLst>
          </a:prstGeom>
          <a:solidFill>
            <a:srgbClr val="DDFFFC"/>
          </a:solidFill>
          <a:ln cap="flat" cmpd="sng" w="177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1" name="Google Shape;731;p120"/>
          <p:cNvSpPr/>
          <p:nvPr/>
        </p:nvSpPr>
        <p:spPr>
          <a:xfrm>
            <a:off x="1292775" y="1777991"/>
            <a:ext cx="5473800" cy="865200"/>
          </a:xfrm>
          <a:prstGeom prst="round2SameRect">
            <a:avLst>
              <a:gd fmla="val 8464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2" name="Google Shape;732;p120"/>
          <p:cNvSpPr txBox="1"/>
          <p:nvPr/>
        </p:nvSpPr>
        <p:spPr>
          <a:xfrm>
            <a:off x="2640955" y="1821975"/>
            <a:ext cx="38190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E N T E R P R I S E    S K I L L S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3" name="Google Shape;733;p120"/>
          <p:cNvSpPr txBox="1"/>
          <p:nvPr/>
        </p:nvSpPr>
        <p:spPr>
          <a:xfrm>
            <a:off x="4030754" y="2767767"/>
            <a:ext cx="11913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O R C H E S T R A T I O N</a:t>
            </a:r>
            <a:endParaRPr sz="746">
              <a:solidFill>
                <a:srgbClr val="24434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4" name="Google Shape;734;p120"/>
          <p:cNvSpPr/>
          <p:nvPr/>
        </p:nvSpPr>
        <p:spPr>
          <a:xfrm>
            <a:off x="2640945" y="2276171"/>
            <a:ext cx="9327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Skills Builder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5" name="Google Shape;735;p120"/>
          <p:cNvSpPr/>
          <p:nvPr/>
        </p:nvSpPr>
        <p:spPr>
          <a:xfrm>
            <a:off x="3613348" y="2276171"/>
            <a:ext cx="9327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80525" lIns="0" spcFirstLastPara="1" rIns="0" wrap="square" tIns="805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Composition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6" name="Google Shape;736;p120"/>
          <p:cNvSpPr/>
          <p:nvPr/>
        </p:nvSpPr>
        <p:spPr>
          <a:xfrm>
            <a:off x="4585752" y="2276171"/>
            <a:ext cx="932700" cy="274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Registry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7" name="Google Shape;737;p120"/>
          <p:cNvSpPr/>
          <p:nvPr/>
        </p:nvSpPr>
        <p:spPr>
          <a:xfrm>
            <a:off x="5558155" y="2276171"/>
            <a:ext cx="932700" cy="274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Proxy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8" name="Google Shape;738;p120"/>
          <p:cNvSpPr/>
          <p:nvPr/>
        </p:nvSpPr>
        <p:spPr>
          <a:xfrm>
            <a:off x="2640950" y="2014765"/>
            <a:ext cx="3846600" cy="183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Gateway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9" name="Google Shape;739;p120"/>
          <p:cNvSpPr/>
          <p:nvPr/>
        </p:nvSpPr>
        <p:spPr>
          <a:xfrm>
            <a:off x="2640950" y="3331365"/>
            <a:ext cx="18561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117000" spcFirstLastPara="1" rIns="97500" wrap="square" tIns="97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Data Orchestration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0" name="Google Shape;740;p120"/>
          <p:cNvSpPr/>
          <p:nvPr/>
        </p:nvSpPr>
        <p:spPr>
          <a:xfrm>
            <a:off x="4634755" y="3324278"/>
            <a:ext cx="18561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API Management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1" name="Google Shape;741;p120"/>
          <p:cNvSpPr/>
          <p:nvPr/>
        </p:nvSpPr>
        <p:spPr>
          <a:xfrm>
            <a:off x="4634755" y="2987928"/>
            <a:ext cx="18561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Application Integration &amp; B2B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2" name="Google Shape;742;p120"/>
          <p:cNvSpPr/>
          <p:nvPr/>
        </p:nvSpPr>
        <p:spPr>
          <a:xfrm>
            <a:off x="2640950" y="2987865"/>
            <a:ext cx="18570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 xml:space="preserve"> Automation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3" name="Google Shape;743;p120"/>
          <p:cNvSpPr/>
          <p:nvPr/>
        </p:nvSpPr>
        <p:spPr>
          <a:xfrm flipH="1" rot="5400000">
            <a:off x="6191050" y="2183090"/>
            <a:ext cx="2066700" cy="1259100"/>
          </a:xfrm>
          <a:prstGeom prst="round2SameRect">
            <a:avLst>
              <a:gd fmla="val 6975" name="adj1"/>
              <a:gd fmla="val 0" name="adj2"/>
            </a:avLst>
          </a:prstGeom>
          <a:solidFill>
            <a:srgbClr val="DAFBF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20"/>
          <p:cNvSpPr txBox="1"/>
          <p:nvPr/>
        </p:nvSpPr>
        <p:spPr>
          <a:xfrm>
            <a:off x="6707057" y="1821978"/>
            <a:ext cx="10347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T R U S T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p120"/>
          <p:cNvSpPr/>
          <p:nvPr/>
        </p:nvSpPr>
        <p:spPr>
          <a:xfrm>
            <a:off x="6755095" y="2432244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Governance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6" name="Google Shape;746;p120"/>
          <p:cNvSpPr/>
          <p:nvPr/>
        </p:nvSpPr>
        <p:spPr>
          <a:xfrm>
            <a:off x="1179475" y="834365"/>
            <a:ext cx="42441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E4E8EB"/>
              </a:gs>
              <a:gs pos="100000">
                <a:srgbClr val="CED5DB"/>
              </a:gs>
            </a:gsLst>
            <a:lin ang="540001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52353" rotWithShape="0" algn="bl">
              <a:srgbClr val="FFFFFF">
                <a:alpha val="31000"/>
              </a:srgbClr>
            </a:outerShdw>
          </a:effectLst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9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47" name="Google Shape;747;p120"/>
          <p:cNvGrpSpPr/>
          <p:nvPr/>
        </p:nvGrpSpPr>
        <p:grpSpPr>
          <a:xfrm>
            <a:off x="1569072" y="950387"/>
            <a:ext cx="259973" cy="259973"/>
            <a:chOff x="4399450" y="518900"/>
            <a:chExt cx="213600" cy="213600"/>
          </a:xfrm>
        </p:grpSpPr>
        <p:sp>
          <p:nvSpPr>
            <p:cNvPr id="748" name="Google Shape;748;p120"/>
            <p:cNvSpPr/>
            <p:nvPr/>
          </p:nvSpPr>
          <p:spPr>
            <a:xfrm>
              <a:off x="4399450" y="518900"/>
              <a:ext cx="213600" cy="213600"/>
            </a:xfrm>
            <a:prstGeom prst="ellipse">
              <a:avLst/>
            </a:prstGeom>
            <a:solidFill>
              <a:srgbClr val="FFFFFF"/>
            </a:solidFill>
            <a:ln cap="flat" cmpd="sng" w="11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1250" lIns="111250" spcFirstLastPara="1" rIns="111250" wrap="square" tIns="1112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3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49" name="Google Shape;749;p1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26301" y="541594"/>
              <a:ext cx="159900" cy="15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0" name="Google Shape;750;p120"/>
          <p:cNvGrpSpPr/>
          <p:nvPr/>
        </p:nvGrpSpPr>
        <p:grpSpPr>
          <a:xfrm>
            <a:off x="1246286" y="950387"/>
            <a:ext cx="259973" cy="259973"/>
            <a:chOff x="4625647" y="518900"/>
            <a:chExt cx="213600" cy="213600"/>
          </a:xfrm>
        </p:grpSpPr>
        <p:sp>
          <p:nvSpPr>
            <p:cNvPr id="751" name="Google Shape;751;p120"/>
            <p:cNvSpPr/>
            <p:nvPr/>
          </p:nvSpPr>
          <p:spPr>
            <a:xfrm>
              <a:off x="4625647" y="518900"/>
              <a:ext cx="213600" cy="213600"/>
            </a:xfrm>
            <a:prstGeom prst="ellipse">
              <a:avLst/>
            </a:prstGeom>
            <a:solidFill>
              <a:srgbClr val="FFFFFF"/>
            </a:solidFill>
            <a:ln cap="flat" cmpd="sng" w="11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1250" lIns="111250" spcFirstLastPara="1" rIns="111250" wrap="square" tIns="1112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3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52" name="Google Shape;752;p1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52502" y="549316"/>
              <a:ext cx="159900" cy="157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3" name="Google Shape;753;p120"/>
          <p:cNvGrpSpPr/>
          <p:nvPr/>
        </p:nvGrpSpPr>
        <p:grpSpPr>
          <a:xfrm>
            <a:off x="2214473" y="949437"/>
            <a:ext cx="259800" cy="261900"/>
            <a:chOff x="1365908" y="1083967"/>
            <a:chExt cx="259800" cy="261900"/>
          </a:xfrm>
        </p:grpSpPr>
        <p:sp>
          <p:nvSpPr>
            <p:cNvPr id="754" name="Google Shape;754;p120"/>
            <p:cNvSpPr/>
            <p:nvPr/>
          </p:nvSpPr>
          <p:spPr>
            <a:xfrm>
              <a:off x="1365908" y="1083967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55" name="Google Shape;755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93293" y="1110972"/>
              <a:ext cx="207849" cy="207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6" name="Google Shape;756;p120"/>
          <p:cNvSpPr/>
          <p:nvPr/>
        </p:nvSpPr>
        <p:spPr>
          <a:xfrm>
            <a:off x="6755035" y="2768590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Security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7" name="Google Shape;757;p120"/>
          <p:cNvSpPr/>
          <p:nvPr/>
        </p:nvSpPr>
        <p:spPr>
          <a:xfrm>
            <a:off x="6755055" y="3104940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Compliance</a:t>
            </a:r>
            <a:endParaRPr sz="719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8" name="Google Shape;758;p120"/>
          <p:cNvSpPr/>
          <p:nvPr/>
        </p:nvSpPr>
        <p:spPr>
          <a:xfrm>
            <a:off x="6755075" y="3449515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Explainability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9" name="Google Shape;759;p120"/>
          <p:cNvSpPr/>
          <p:nvPr/>
        </p:nvSpPr>
        <p:spPr>
          <a:xfrm>
            <a:off x="6755095" y="2095894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Observability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60" name="Google Shape;760;p120"/>
          <p:cNvSpPr txBox="1"/>
          <p:nvPr/>
        </p:nvSpPr>
        <p:spPr>
          <a:xfrm>
            <a:off x="3066447" y="3591689"/>
            <a:ext cx="3000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 xml:space="preserve">Powered by </a:t>
            </a:r>
            <a:r>
              <a:rPr lang="en" sz="746">
                <a:solidFill>
                  <a:srgbClr val="2443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iPaaS+</a:t>
            </a:r>
            <a:endParaRPr/>
          </a:p>
        </p:txBody>
      </p:sp>
      <p:grpSp>
        <p:nvGrpSpPr>
          <p:cNvPr id="761" name="Google Shape;761;p120"/>
          <p:cNvGrpSpPr/>
          <p:nvPr/>
        </p:nvGrpSpPr>
        <p:grpSpPr>
          <a:xfrm>
            <a:off x="1891859" y="949423"/>
            <a:ext cx="259800" cy="261900"/>
            <a:chOff x="1032013" y="1096090"/>
            <a:chExt cx="259800" cy="261900"/>
          </a:xfrm>
        </p:grpSpPr>
        <p:sp>
          <p:nvSpPr>
            <p:cNvPr id="762" name="Google Shape;762;p120"/>
            <p:cNvSpPr/>
            <p:nvPr/>
          </p:nvSpPr>
          <p:spPr>
            <a:xfrm>
              <a:off x="1032013" y="1096090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63" name="Google Shape;763;p120"/>
            <p:cNvPicPr preferRelativeResize="0"/>
            <p:nvPr/>
          </p:nvPicPr>
          <p:blipFill rotWithShape="1">
            <a:blip r:embed="rId6">
              <a:alphaModFix/>
            </a:blip>
            <a:srcRect b="0" l="0" r="-7538" t="-7538"/>
            <a:stretch/>
          </p:blipFill>
          <p:spPr>
            <a:xfrm>
              <a:off x="1070490" y="1116697"/>
              <a:ext cx="196433" cy="1964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4" name="Google Shape;764;p120"/>
          <p:cNvSpPr/>
          <p:nvPr/>
        </p:nvSpPr>
        <p:spPr>
          <a:xfrm flipH="1" rot="-5400000">
            <a:off x="895843" y="2183090"/>
            <a:ext cx="2066700" cy="1259100"/>
          </a:xfrm>
          <a:prstGeom prst="round2SameRect">
            <a:avLst>
              <a:gd fmla="val 6975" name="adj1"/>
              <a:gd fmla="val 0" name="adj2"/>
            </a:avLst>
          </a:prstGeom>
          <a:solidFill>
            <a:srgbClr val="DAFBF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120"/>
          <p:cNvSpPr txBox="1"/>
          <p:nvPr/>
        </p:nvSpPr>
        <p:spPr>
          <a:xfrm>
            <a:off x="1411857" y="1821978"/>
            <a:ext cx="103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P L A T F O R M</a:t>
            </a:r>
            <a:b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A G E N T S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66" name="Google Shape;766;p120"/>
          <p:cNvGrpSpPr/>
          <p:nvPr/>
        </p:nvGrpSpPr>
        <p:grpSpPr>
          <a:xfrm>
            <a:off x="2859831" y="950389"/>
            <a:ext cx="259969" cy="259970"/>
            <a:chOff x="5571334" y="355940"/>
            <a:chExt cx="567000" cy="567000"/>
          </a:xfrm>
        </p:grpSpPr>
        <p:sp>
          <p:nvSpPr>
            <p:cNvPr id="767" name="Google Shape;767;p120"/>
            <p:cNvSpPr/>
            <p:nvPr/>
          </p:nvSpPr>
          <p:spPr>
            <a:xfrm>
              <a:off x="5571334" y="355940"/>
              <a:ext cx="567000" cy="56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4"/>
                <a:buFont typeface="Poppins"/>
                <a:buNone/>
              </a:pPr>
              <a:r>
                <a:t/>
              </a:r>
              <a:endParaRPr b="0" i="0" sz="26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68" name="Google Shape;768;p120"/>
            <p:cNvPicPr preferRelativeResize="0"/>
            <p:nvPr/>
          </p:nvPicPr>
          <p:blipFill rotWithShape="1">
            <a:blip r:embed="rId6">
              <a:alphaModFix/>
            </a:blip>
            <a:srcRect b="0" l="0" r="-7538" t="-7538"/>
            <a:stretch/>
          </p:blipFill>
          <p:spPr>
            <a:xfrm>
              <a:off x="5652374" y="425247"/>
              <a:ext cx="428425" cy="428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9" name="Google Shape;769;p120"/>
          <p:cNvGrpSpPr/>
          <p:nvPr/>
        </p:nvGrpSpPr>
        <p:grpSpPr>
          <a:xfrm>
            <a:off x="2537152" y="949437"/>
            <a:ext cx="259866" cy="261874"/>
            <a:chOff x="0" y="0"/>
            <a:chExt cx="1824900" cy="1839000"/>
          </a:xfrm>
        </p:grpSpPr>
        <p:sp>
          <p:nvSpPr>
            <p:cNvPr id="770" name="Google Shape;770;p120"/>
            <p:cNvSpPr/>
            <p:nvPr/>
          </p:nvSpPr>
          <p:spPr>
            <a:xfrm>
              <a:off x="0" y="0"/>
              <a:ext cx="18249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1;p133" id="771" name="Google Shape;771;p1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82417" y="260171"/>
              <a:ext cx="1287219" cy="12872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2" name="Google Shape;772;p120"/>
          <p:cNvPicPr preferRelativeResize="0"/>
          <p:nvPr/>
        </p:nvPicPr>
        <p:blipFill rotWithShape="1">
          <a:blip r:embed="rId8">
            <a:alphaModFix/>
          </a:blip>
          <a:srcRect b="8555" l="9856" r="7245" t="8546"/>
          <a:stretch/>
        </p:blipFill>
        <p:spPr>
          <a:xfrm>
            <a:off x="3182615" y="950323"/>
            <a:ext cx="260100" cy="260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73" name="Google Shape;773;p120"/>
          <p:cNvGrpSpPr/>
          <p:nvPr/>
        </p:nvGrpSpPr>
        <p:grpSpPr>
          <a:xfrm>
            <a:off x="3505528" y="949423"/>
            <a:ext cx="259800" cy="261900"/>
            <a:chOff x="5802246" y="1287920"/>
            <a:chExt cx="259800" cy="261900"/>
          </a:xfrm>
        </p:grpSpPr>
        <p:sp>
          <p:nvSpPr>
            <p:cNvPr id="774" name="Google Shape;774;p120"/>
            <p:cNvSpPr/>
            <p:nvPr/>
          </p:nvSpPr>
          <p:spPr>
            <a:xfrm>
              <a:off x="5802246" y="1287920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75" name="Google Shape;775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28250" y="1314938"/>
              <a:ext cx="207849" cy="2078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6" name="Google Shape;776;p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3400" y="952423"/>
            <a:ext cx="255900" cy="25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7" name="Google Shape;777;p120"/>
          <p:cNvPicPr preferRelativeResize="0"/>
          <p:nvPr/>
        </p:nvPicPr>
        <p:blipFill rotWithShape="1">
          <a:blip r:embed="rId10">
            <a:alphaModFix/>
          </a:blip>
          <a:srcRect b="0" l="20353" r="20940" t="0"/>
          <a:stretch/>
        </p:blipFill>
        <p:spPr>
          <a:xfrm>
            <a:off x="4784686" y="958723"/>
            <a:ext cx="255900" cy="243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78" name="Google Shape;778;p120"/>
          <p:cNvGrpSpPr/>
          <p:nvPr/>
        </p:nvGrpSpPr>
        <p:grpSpPr>
          <a:xfrm>
            <a:off x="4146946" y="958754"/>
            <a:ext cx="256123" cy="243239"/>
            <a:chOff x="-6319950" y="248900"/>
            <a:chExt cx="2029500" cy="1932000"/>
          </a:xfrm>
        </p:grpSpPr>
        <p:sp>
          <p:nvSpPr>
            <p:cNvPr id="779" name="Google Shape;779;p120"/>
            <p:cNvSpPr/>
            <p:nvPr/>
          </p:nvSpPr>
          <p:spPr>
            <a:xfrm>
              <a:off x="-6319950" y="248900"/>
              <a:ext cx="2029500" cy="1932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10"/>
                <a:buFont typeface="Poppins"/>
                <a:buNone/>
              </a:pPr>
              <a:r>
                <a:t/>
              </a:r>
              <a:endParaRPr b="0" i="0" sz="111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5;p133" id="780" name="Google Shape;780;p1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-6023553" y="799254"/>
              <a:ext cx="1436695" cy="8555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1" name="Google Shape;781;p120"/>
          <p:cNvGrpSpPr/>
          <p:nvPr/>
        </p:nvGrpSpPr>
        <p:grpSpPr>
          <a:xfrm>
            <a:off x="4465883" y="958448"/>
            <a:ext cx="255990" cy="243851"/>
            <a:chOff x="-7105125" y="3401300"/>
            <a:chExt cx="1932000" cy="1839000"/>
          </a:xfrm>
        </p:grpSpPr>
        <p:sp>
          <p:nvSpPr>
            <p:cNvPr id="782" name="Google Shape;782;p120"/>
            <p:cNvSpPr/>
            <p:nvPr/>
          </p:nvSpPr>
          <p:spPr>
            <a:xfrm>
              <a:off x="-7105125" y="3401300"/>
              <a:ext cx="19320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82"/>
                <a:buFont typeface="Poppins"/>
                <a:buNone/>
              </a:pPr>
              <a:r>
                <a:t/>
              </a:r>
              <a:endParaRPr b="0" i="0" sz="11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8;p133" id="783" name="Google Shape;783;p12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-7011148" y="3922839"/>
              <a:ext cx="1814513" cy="9108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4" name="Google Shape;784;p120"/>
          <p:cNvGrpSpPr/>
          <p:nvPr/>
        </p:nvGrpSpPr>
        <p:grpSpPr>
          <a:xfrm>
            <a:off x="3828142" y="952379"/>
            <a:ext cx="255990" cy="255989"/>
            <a:chOff x="-3931100" y="3304500"/>
            <a:chExt cx="1932000" cy="1839000"/>
          </a:xfrm>
        </p:grpSpPr>
        <p:sp>
          <p:nvSpPr>
            <p:cNvPr id="785" name="Google Shape;785;p120"/>
            <p:cNvSpPr/>
            <p:nvPr/>
          </p:nvSpPr>
          <p:spPr>
            <a:xfrm>
              <a:off x="-3931100" y="3304500"/>
              <a:ext cx="19320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82"/>
                <a:buFont typeface="Poppins"/>
                <a:buNone/>
              </a:pPr>
              <a:r>
                <a:t/>
              </a:r>
              <a:endParaRPr b="0" i="0" sz="11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33;p133" id="786" name="Google Shape;786;p12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-3785577" y="3403603"/>
              <a:ext cx="1640916" cy="16409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7" name="Google Shape;787;p120"/>
          <p:cNvSpPr/>
          <p:nvPr/>
        </p:nvSpPr>
        <p:spPr>
          <a:xfrm>
            <a:off x="1458300" y="2981711"/>
            <a:ext cx="938700" cy="543000"/>
          </a:xfrm>
          <a:prstGeom prst="roundRect">
            <a:avLst>
              <a:gd fmla="val 2664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</a:t>
            </a:r>
            <a:b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 xml:space="preserve"> Scientist (Acumen)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8" name="Google Shape;788;p120"/>
          <p:cNvSpPr/>
          <p:nvPr/>
        </p:nvSpPr>
        <p:spPr>
          <a:xfrm>
            <a:off x="1458300" y="2264062"/>
            <a:ext cx="938700" cy="543000"/>
          </a:xfrm>
          <a:prstGeom prst="roundRect">
            <a:avLst>
              <a:gd fmla="val 22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Solution Architect (AIRO™)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89" name="Google Shape;789;p1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0532" y="2494023"/>
            <a:ext cx="90527" cy="71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1926" y="3238832"/>
            <a:ext cx="90527" cy="7166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20"/>
          <p:cNvSpPr/>
          <p:nvPr/>
        </p:nvSpPr>
        <p:spPr>
          <a:xfrm>
            <a:off x="6409576" y="834365"/>
            <a:ext cx="15576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DDFFFC">
                  <a:alpha val="35690"/>
                </a:srgbClr>
              </a:gs>
              <a:gs pos="100000">
                <a:srgbClr val="C6E0FE">
                  <a:alpha val="35690"/>
                </a:srgbClr>
              </a:gs>
              <a:gs pos="100000">
                <a:srgbClr val="AFC1FF">
                  <a:alpha val="35690"/>
                </a:srgbClr>
              </a:gs>
            </a:gsLst>
            <a:lin ang="1890073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1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2" name="Google Shape;792;p120"/>
          <p:cNvSpPr txBox="1"/>
          <p:nvPr/>
        </p:nvSpPr>
        <p:spPr>
          <a:xfrm>
            <a:off x="6459933" y="846261"/>
            <a:ext cx="1518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 faster with Enterprise Skill packs and Workato Genies</a:t>
            </a:r>
            <a:endParaRPr sz="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93" name="Google Shape;793;p120"/>
          <p:cNvGrpSpPr/>
          <p:nvPr/>
        </p:nvGrpSpPr>
        <p:grpSpPr>
          <a:xfrm>
            <a:off x="6547480" y="1349916"/>
            <a:ext cx="44740" cy="75787"/>
            <a:chOff x="409850" y="1209025"/>
            <a:chExt cx="73200" cy="140450"/>
          </a:xfrm>
        </p:grpSpPr>
        <p:sp>
          <p:nvSpPr>
            <p:cNvPr id="794" name="Google Shape;794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5" name="Google Shape;795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96" name="Google Shape;796;p120"/>
          <p:cNvGrpSpPr/>
          <p:nvPr/>
        </p:nvGrpSpPr>
        <p:grpSpPr>
          <a:xfrm>
            <a:off x="6158475" y="1346074"/>
            <a:ext cx="44740" cy="75787"/>
            <a:chOff x="409850" y="1209025"/>
            <a:chExt cx="73200" cy="140450"/>
          </a:xfrm>
        </p:grpSpPr>
        <p:sp>
          <p:nvSpPr>
            <p:cNvPr id="797" name="Google Shape;797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8" name="Google Shape;798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99" name="Google Shape;799;p120"/>
          <p:cNvGrpSpPr/>
          <p:nvPr/>
        </p:nvGrpSpPr>
        <p:grpSpPr>
          <a:xfrm>
            <a:off x="4626358" y="4328402"/>
            <a:ext cx="991711" cy="445086"/>
            <a:chOff x="4549590" y="3798274"/>
            <a:chExt cx="1482600" cy="665400"/>
          </a:xfrm>
        </p:grpSpPr>
        <p:sp>
          <p:nvSpPr>
            <p:cNvPr id="800" name="Google Shape;800;p120"/>
            <p:cNvSpPr/>
            <p:nvPr/>
          </p:nvSpPr>
          <p:spPr>
            <a:xfrm>
              <a:off x="4549590" y="3798274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LLMs</a:t>
              </a:r>
              <a:endParaRPr sz="9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01" name="Google Shape;801;p12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731325" y="4093480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02" name="Google Shape;802;p120"/>
            <p:cNvPicPr preferRelativeResize="0"/>
            <p:nvPr/>
          </p:nvPicPr>
          <p:blipFill rotWithShape="1">
            <a:blip r:embed="rId16">
              <a:alphaModFix/>
            </a:blip>
            <a:srcRect b="0" l="16589" r="16596" t="0"/>
            <a:stretch/>
          </p:blipFill>
          <p:spPr>
            <a:xfrm>
              <a:off x="5341616" y="4092357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03" name="Google Shape;803;p120"/>
            <p:cNvPicPr preferRelativeResize="0"/>
            <p:nvPr/>
          </p:nvPicPr>
          <p:blipFill rotWithShape="1">
            <a:blip r:embed="rId17">
              <a:alphaModFix/>
            </a:blip>
            <a:srcRect b="0" l="4313" r="4304" t="0"/>
            <a:stretch/>
          </p:blipFill>
          <p:spPr>
            <a:xfrm>
              <a:off x="5619143" y="4092357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804" name="Google Shape;804;p120"/>
            <p:cNvGrpSpPr/>
            <p:nvPr/>
          </p:nvGrpSpPr>
          <p:grpSpPr>
            <a:xfrm>
              <a:off x="5029763" y="4093480"/>
              <a:ext cx="231330" cy="232409"/>
              <a:chOff x="2353417" y="1046933"/>
              <a:chExt cx="1834500" cy="2028000"/>
            </a:xfrm>
          </p:grpSpPr>
          <p:sp>
            <p:nvSpPr>
              <p:cNvPr id="805" name="Google Shape;805;p120"/>
              <p:cNvSpPr/>
              <p:nvPr/>
            </p:nvSpPr>
            <p:spPr>
              <a:xfrm>
                <a:off x="2353417" y="1046933"/>
                <a:ext cx="1834500" cy="2028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475" lIns="72475" spcFirstLastPara="1" rIns="72475" wrap="square" tIns="724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9"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806" name="Google Shape;806;p120"/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2498906" y="1388615"/>
                <a:ext cx="1347196" cy="14325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07" name="Google Shape;807;p120"/>
          <p:cNvGrpSpPr/>
          <p:nvPr/>
        </p:nvGrpSpPr>
        <p:grpSpPr>
          <a:xfrm>
            <a:off x="3514780" y="4328402"/>
            <a:ext cx="991711" cy="445086"/>
            <a:chOff x="2911012" y="3677524"/>
            <a:chExt cx="1482600" cy="665400"/>
          </a:xfrm>
        </p:grpSpPr>
        <p:sp>
          <p:nvSpPr>
            <p:cNvPr id="808" name="Google Shape;808;p120"/>
            <p:cNvSpPr/>
            <p:nvPr/>
          </p:nvSpPr>
          <p:spPr>
            <a:xfrm>
              <a:off x="2911012" y="3677524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Databases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09" name="Google Shape;809;p12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675868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12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094017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12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407344" y="3998354"/>
              <a:ext cx="231336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12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979245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3" name="Google Shape;813;p120"/>
          <p:cNvGrpSpPr/>
          <p:nvPr/>
        </p:nvGrpSpPr>
        <p:grpSpPr>
          <a:xfrm>
            <a:off x="2403203" y="4328402"/>
            <a:ext cx="991711" cy="444083"/>
            <a:chOff x="1322555" y="3679055"/>
            <a:chExt cx="1482600" cy="663900"/>
          </a:xfrm>
        </p:grpSpPr>
        <p:sp>
          <p:nvSpPr>
            <p:cNvPr id="814" name="Google Shape;814;p120"/>
            <p:cNvSpPr/>
            <p:nvPr/>
          </p:nvSpPr>
          <p:spPr>
            <a:xfrm>
              <a:off x="1322555" y="3679055"/>
              <a:ext cx="1482600" cy="6639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 Warehouse/</a:t>
              </a:r>
              <a:b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</a:b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 Lakes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15" name="Google Shape;815;p12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549943" y="3992201"/>
              <a:ext cx="242238" cy="231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12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849844" y="3997386"/>
              <a:ext cx="231339" cy="220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1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394320" y="3994503"/>
              <a:ext cx="241398" cy="2305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8" name="Google Shape;818;p120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2122101" y="3999353"/>
              <a:ext cx="231300" cy="2208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819" name="Google Shape;819;p120"/>
          <p:cNvGrpSpPr/>
          <p:nvPr/>
        </p:nvGrpSpPr>
        <p:grpSpPr>
          <a:xfrm>
            <a:off x="1291625" y="4328402"/>
            <a:ext cx="991711" cy="444083"/>
            <a:chOff x="-392088" y="3667630"/>
            <a:chExt cx="1482600" cy="663900"/>
          </a:xfrm>
        </p:grpSpPr>
        <p:sp>
          <p:nvSpPr>
            <p:cNvPr id="820" name="Google Shape;820;p120"/>
            <p:cNvSpPr/>
            <p:nvPr/>
          </p:nvSpPr>
          <p:spPr>
            <a:xfrm>
              <a:off x="-392088" y="3667630"/>
              <a:ext cx="1482600" cy="6639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SaaS/On-prem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21" name="Google Shape;821;p120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376692" y="3983120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120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-195964" y="3985803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120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90377" y="3985816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Google Shape;824;p120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663034" y="3988465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5" name="Google Shape;825;p120"/>
          <p:cNvGrpSpPr/>
          <p:nvPr/>
        </p:nvGrpSpPr>
        <p:grpSpPr>
          <a:xfrm>
            <a:off x="5737936" y="4328402"/>
            <a:ext cx="1004448" cy="445086"/>
            <a:chOff x="6178364" y="3632433"/>
            <a:chExt cx="1501641" cy="665400"/>
          </a:xfrm>
        </p:grpSpPr>
        <p:sp>
          <p:nvSpPr>
            <p:cNvPr id="826" name="Google Shape;826;p120"/>
            <p:cNvSpPr/>
            <p:nvPr/>
          </p:nvSpPr>
          <p:spPr>
            <a:xfrm>
              <a:off x="6197405" y="3632433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Unstructured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27" name="Google Shape;827;p120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6295789" y="3962771"/>
              <a:ext cx="201168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120"/>
            <p:cNvPicPr preferRelativeResize="0"/>
            <p:nvPr/>
          </p:nvPicPr>
          <p:blipFill rotWithShape="1">
            <a:blip r:embed="rId32">
              <a:alphaModFix/>
            </a:blip>
            <a:srcRect b="199" l="0" r="0" t="199"/>
            <a:stretch/>
          </p:blipFill>
          <p:spPr>
            <a:xfrm>
              <a:off x="6643640" y="3958453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120"/>
            <p:cNvPicPr preferRelativeResize="0"/>
            <p:nvPr/>
          </p:nvPicPr>
          <p:blipFill rotWithShape="1">
            <a:blip r:embed="rId33">
              <a:alphaModFix/>
            </a:blip>
            <a:srcRect b="209" l="0" r="0" t="199"/>
            <a:stretch/>
          </p:blipFill>
          <p:spPr>
            <a:xfrm>
              <a:off x="6979432" y="3947103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120"/>
            <p:cNvPicPr preferRelativeResize="0"/>
            <p:nvPr/>
          </p:nvPicPr>
          <p:blipFill rotWithShape="1">
            <a:blip r:embed="rId34">
              <a:alphaModFix/>
            </a:blip>
            <a:srcRect b="209" l="0" r="0" t="199"/>
            <a:stretch/>
          </p:blipFill>
          <p:spPr>
            <a:xfrm>
              <a:off x="7363732" y="3947091"/>
              <a:ext cx="198922" cy="1797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120"/>
            <p:cNvSpPr txBox="1"/>
            <p:nvPr/>
          </p:nvSpPr>
          <p:spPr>
            <a:xfrm>
              <a:off x="6178364" y="4130046"/>
              <a:ext cx="4593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Invoice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2" name="Google Shape;832;p120"/>
            <p:cNvSpPr txBox="1"/>
            <p:nvPr/>
          </p:nvSpPr>
          <p:spPr>
            <a:xfrm>
              <a:off x="6564779" y="4138194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Media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3" name="Google Shape;833;p120"/>
            <p:cNvSpPr txBox="1"/>
            <p:nvPr/>
          </p:nvSpPr>
          <p:spPr>
            <a:xfrm>
              <a:off x="6887600" y="4149562"/>
              <a:ext cx="4311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Transcripts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4" name="Google Shape;834;p120"/>
            <p:cNvSpPr txBox="1"/>
            <p:nvPr/>
          </p:nvSpPr>
          <p:spPr>
            <a:xfrm>
              <a:off x="7271696" y="4149562"/>
              <a:ext cx="3948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Contracts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35" name="Google Shape;835;p120"/>
          <p:cNvGrpSpPr/>
          <p:nvPr/>
        </p:nvGrpSpPr>
        <p:grpSpPr>
          <a:xfrm>
            <a:off x="6862250" y="4328402"/>
            <a:ext cx="991711" cy="445086"/>
            <a:chOff x="7865090" y="3667615"/>
            <a:chExt cx="1482600" cy="665400"/>
          </a:xfrm>
        </p:grpSpPr>
        <p:sp>
          <p:nvSpPr>
            <p:cNvPr id="836" name="Google Shape;836;p120"/>
            <p:cNvSpPr/>
            <p:nvPr/>
          </p:nvSpPr>
          <p:spPr>
            <a:xfrm>
              <a:off x="7865090" y="3667615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Traditional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37" name="Google Shape;837;p120"/>
            <p:cNvPicPr preferRelativeResize="0"/>
            <p:nvPr/>
          </p:nvPicPr>
          <p:blipFill rotWithShape="1">
            <a:blip r:embed="rId35">
              <a:alphaModFix/>
            </a:blip>
            <a:srcRect b="189" l="0" r="0" t="179"/>
            <a:stretch/>
          </p:blipFill>
          <p:spPr>
            <a:xfrm>
              <a:off x="7972210" y="3990400"/>
              <a:ext cx="231343" cy="210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120"/>
            <p:cNvPicPr preferRelativeResize="0"/>
            <p:nvPr/>
          </p:nvPicPr>
          <p:blipFill rotWithShape="1">
            <a:blip r:embed="rId36">
              <a:alphaModFix/>
            </a:blip>
            <a:srcRect b="893" l="0" r="0" t="893"/>
            <a:stretch/>
          </p:blipFill>
          <p:spPr>
            <a:xfrm>
              <a:off x="8337685" y="3990408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120"/>
            <p:cNvPicPr preferRelativeResize="0"/>
            <p:nvPr/>
          </p:nvPicPr>
          <p:blipFill rotWithShape="1">
            <a:blip r:embed="rId37">
              <a:alphaModFix/>
            </a:blip>
            <a:srcRect b="228" l="0" r="0" t="219"/>
            <a:stretch/>
          </p:blipFill>
          <p:spPr>
            <a:xfrm>
              <a:off x="8724529" y="3990395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120"/>
            <p:cNvPicPr preferRelativeResize="0"/>
            <p:nvPr/>
          </p:nvPicPr>
          <p:blipFill rotWithShape="1">
            <a:blip r:embed="rId38">
              <a:alphaModFix/>
            </a:blip>
            <a:srcRect b="893" l="0" r="0" t="893"/>
            <a:stretch/>
          </p:blipFill>
          <p:spPr>
            <a:xfrm>
              <a:off x="9038568" y="3990395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1" name="Google Shape;841;p120"/>
            <p:cNvSpPr txBox="1"/>
            <p:nvPr/>
          </p:nvSpPr>
          <p:spPr>
            <a:xfrm>
              <a:off x="7903394" y="4185441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SFTP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2" name="Google Shape;842;p120"/>
            <p:cNvSpPr txBox="1"/>
            <p:nvPr/>
          </p:nvSpPr>
          <p:spPr>
            <a:xfrm>
              <a:off x="8252653" y="4185441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Mainframe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3" name="Google Shape;843;p120"/>
            <p:cNvSpPr txBox="1"/>
            <p:nvPr/>
          </p:nvSpPr>
          <p:spPr>
            <a:xfrm>
              <a:off x="8621657" y="4185441"/>
              <a:ext cx="3819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Custom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4" name="Google Shape;844;p120"/>
            <p:cNvSpPr txBox="1"/>
            <p:nvPr/>
          </p:nvSpPr>
          <p:spPr>
            <a:xfrm>
              <a:off x="8947213" y="4185441"/>
              <a:ext cx="3819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Archives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845" name="Google Shape;845;p120"/>
          <p:cNvSpPr/>
          <p:nvPr/>
        </p:nvSpPr>
        <p:spPr>
          <a:xfrm>
            <a:off x="1707950" y="2148475"/>
            <a:ext cx="5911800" cy="107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 xml:space="preserve">New </a:t>
            </a:r>
            <a:r>
              <a:rPr lang="en"/>
              <a:t>simpler</a:t>
            </a:r>
            <a:r>
              <a:rPr lang="en"/>
              <a:t xml:space="preserve"> graphic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Thank you</a:t>
            </a:r>
            <a:endParaRPr sz="6700"/>
          </a:p>
        </p:txBody>
      </p:sp>
      <p:pic>
        <p:nvPicPr>
          <p:cNvPr id="851" name="Google Shape;85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57688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2"/>
          <p:cNvSpPr txBox="1"/>
          <p:nvPr>
            <p:ph type="title"/>
          </p:nvPr>
        </p:nvSpPr>
        <p:spPr>
          <a:xfrm>
            <a:off x="342900" y="342900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of slides</a:t>
            </a:r>
            <a:endParaRPr/>
          </a:p>
        </p:txBody>
      </p:sp>
      <p:sp>
        <p:nvSpPr>
          <p:cNvPr id="857" name="Google Shape;857;p12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23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 in platforms and orchestration</a:t>
            </a:r>
            <a:endParaRPr/>
          </a:p>
        </p:txBody>
      </p:sp>
      <p:sp>
        <p:nvSpPr>
          <p:cNvPr id="863" name="Google Shape;863;p123"/>
          <p:cNvSpPr txBox="1"/>
          <p:nvPr>
            <p:ph idx="1" type="body"/>
          </p:nvPr>
        </p:nvSpPr>
        <p:spPr>
          <a:xfrm>
            <a:off x="4812925" y="1121825"/>
            <a:ext cx="3609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Visionary</a:t>
            </a:r>
            <a:endParaRPr/>
          </a:p>
        </p:txBody>
      </p:sp>
      <p:sp>
        <p:nvSpPr>
          <p:cNvPr id="864" name="Google Shape;864;p123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5" name="Google Shape;865;p123"/>
          <p:cNvPicPr preferRelativeResize="0"/>
          <p:nvPr/>
        </p:nvPicPr>
        <p:blipFill rotWithShape="1">
          <a:blip r:embed="rId3">
            <a:alphaModFix/>
          </a:blip>
          <a:srcRect b="0" l="0" r="0" t="10474"/>
          <a:stretch/>
        </p:blipFill>
        <p:spPr>
          <a:xfrm>
            <a:off x="4766550" y="1496975"/>
            <a:ext cx="3521125" cy="35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123"/>
          <p:cNvSpPr txBox="1"/>
          <p:nvPr>
            <p:ph idx="1" type="body"/>
          </p:nvPr>
        </p:nvSpPr>
        <p:spPr>
          <a:xfrm>
            <a:off x="425675" y="1121825"/>
            <a:ext cx="3729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Gartner iPaas : Leader - 7x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0"/>
          <p:cNvSpPr txBox="1"/>
          <p:nvPr>
            <p:ph idx="1" type="body"/>
          </p:nvPr>
        </p:nvSpPr>
        <p:spPr>
          <a:xfrm>
            <a:off x="101525" y="743875"/>
            <a:ext cx="3107100" cy="326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Accounts opened.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 xml:space="preserve">Loans </a:t>
            </a:r>
            <a:b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approved.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Customers answered.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Work done!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1" name="Google Shape;601;p110"/>
          <p:cNvSpPr txBox="1"/>
          <p:nvPr>
            <p:ph idx="12" type="sldNum"/>
          </p:nvPr>
        </p:nvSpPr>
        <p:spPr>
          <a:xfrm>
            <a:off x="8669853" y="4834201"/>
            <a:ext cx="3300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2" name="Google Shape;602;p110"/>
          <p:cNvCxnSpPr/>
          <p:nvPr/>
        </p:nvCxnSpPr>
        <p:spPr>
          <a:xfrm>
            <a:off x="3822125" y="577050"/>
            <a:ext cx="0" cy="399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3" name="Google Shape;60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725" y="1054738"/>
            <a:ext cx="1439950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725" y="2095468"/>
            <a:ext cx="1565250" cy="78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1738" y="3146881"/>
            <a:ext cx="1945575" cy="10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7989" y="1035849"/>
            <a:ext cx="1669409" cy="4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3275" y="2175013"/>
            <a:ext cx="1496500" cy="5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1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6175" y="3359425"/>
            <a:ext cx="1613050" cy="8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1"/>
          <p:cNvSpPr/>
          <p:nvPr/>
        </p:nvSpPr>
        <p:spPr>
          <a:xfrm>
            <a:off x="6098125" y="1923475"/>
            <a:ext cx="2650200" cy="2650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4" name="Google Shape;614;p111"/>
          <p:cNvSpPr txBox="1"/>
          <p:nvPr>
            <p:ph type="title"/>
          </p:nvPr>
        </p:nvSpPr>
        <p:spPr>
          <a:xfrm>
            <a:off x="683900" y="569275"/>
            <a:ext cx="81483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pressure is real. The window is closing.</a:t>
            </a:r>
            <a:endParaRPr/>
          </a:p>
        </p:txBody>
      </p:sp>
      <p:sp>
        <p:nvSpPr>
          <p:cNvPr id="615" name="Google Shape;615;p111"/>
          <p:cNvSpPr txBox="1"/>
          <p:nvPr>
            <p:ph idx="1" type="body"/>
          </p:nvPr>
        </p:nvSpPr>
        <p:spPr>
          <a:xfrm>
            <a:off x="683900" y="1380425"/>
            <a:ext cx="3999900" cy="2693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/>
            </a:r>
            <a:r>
              <a:rPr lang="en"/>
              <a:t>Enterprise Agility: 68% of bank CTOs say legacy systems block AI deployment (EY Financial Services). Your competitors are moving — migration, modernization, agentic AI — without you if you wait.
Efficiency &amp; OrCA: FIs automating back-office ops reduce costs 25-30% without headcount cuts (McKinsey). Every point of efficiency is real profit.
Risk Reduction: $270B spent annually on compliance in financial services (Deloitte). Manual processes create gaps — automated audit trails close them.
Revenue Growth: 29% of all AI value will come from agents by 2028 (BCG). First-time credit buyers, cross-sell signals, real-time GTM — agents capture what humans miss.</a:t>
            </a: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endParaRPr/>
          </a:p>
        </p:txBody>
      </p:sp>
      <p:sp>
        <p:nvSpPr>
          <p:cNvPr id="616" name="Google Shape;616;p111"/>
          <p:cNvSpPr txBox="1"/>
          <p:nvPr>
            <p:ph idx="2" type="body"/>
          </p:nvPr>
        </p:nvSpPr>
        <p:spPr>
          <a:xfrm>
            <a:off x="6740200" y="2758650"/>
            <a:ext cx="1292700" cy="12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Only 10% of financial institutions</a:t>
            </a:r>
            <a:r>
              <a:rPr lang="en"/>
              <a:t>are using AI agents at scale today (Capgemini) — the window to lead is now</a:t>
            </a:r>
            <a:endParaRPr/>
          </a:p>
        </p:txBody>
      </p:sp>
      <p:sp>
        <p:nvSpPr>
          <p:cNvPr id="617" name="Google Shape;617;p111"/>
          <p:cNvSpPr txBox="1"/>
          <p:nvPr>
            <p:ph idx="12" type="sldNum"/>
          </p:nvPr>
        </p:nvSpPr>
        <p:spPr>
          <a:xfrm>
            <a:off x="8436833" y="4812821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12"/>
          <p:cNvSpPr/>
          <p:nvPr/>
        </p:nvSpPr>
        <p:spPr>
          <a:xfrm>
            <a:off x="683900" y="1424175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3" name="Google Shape;623;p112"/>
          <p:cNvSpPr/>
          <p:nvPr/>
        </p:nvSpPr>
        <p:spPr>
          <a:xfrm>
            <a:off x="3268350" y="1424175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4" name="Google Shape;624;p112"/>
          <p:cNvSpPr/>
          <p:nvPr/>
        </p:nvSpPr>
        <p:spPr>
          <a:xfrm>
            <a:off x="5865500" y="1429427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5" name="Google Shape;625;p112"/>
          <p:cNvSpPr txBox="1"/>
          <p:nvPr>
            <p:ph type="title"/>
          </p:nvPr>
        </p:nvSpPr>
        <p:spPr>
          <a:xfrm>
            <a:off x="683900" y="56927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for the financial services tech stack</a:t>
            </a:r>
            <a:endParaRPr/>
          </a:p>
        </p:txBody>
      </p:sp>
      <p:sp>
        <p:nvSpPr>
          <p:cNvPr id="626" name="Google Shape;626;p112"/>
          <p:cNvSpPr txBox="1"/>
          <p:nvPr>
            <p:ph idx="1" type="body"/>
          </p:nvPr>
        </p:nvSpPr>
        <p:spPr>
          <a:xfrm>
            <a:off x="683900" y="1701653"/>
            <a:ext cx="26022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Core Banking Connectors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Jack Henry | Fiserv | FIS | Finastra | Q2 | Salesforce FSC | Workday | Snowflake | Socure | Stripe | ServiceNow | DocuSign</a:t>
            </a:r>
          </a:p>
        </p:txBody>
      </p:sp>
      <p:sp>
        <p:nvSpPr>
          <p:cNvPr id="627" name="Google Shape;627;p112"/>
          <p:cNvSpPr txBox="1"/>
          <p:nvPr>
            <p:ph idx="2" type="body"/>
          </p:nvPr>
        </p:nvSpPr>
        <p:spPr>
          <a:xfrm>
            <a:off x="5870550" y="1667000"/>
            <a:ext cx="2602200" cy="37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AI Genies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KYC Genie | Support Genie | CX Genie | Research Genie | Compliance Reporting Genie</a:t>
            </a:r>
          </a:p>
        </p:txBody>
      </p:sp>
      <p:sp>
        <p:nvSpPr>
          <p:cNvPr id="628" name="Google Shape;628;p112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112"/>
          <p:cNvSpPr txBox="1"/>
          <p:nvPr>
            <p:ph idx="1" type="body"/>
          </p:nvPr>
        </p:nvSpPr>
        <p:spPr>
          <a:xfrm>
            <a:off x="3268225" y="1577750"/>
            <a:ext cx="26022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Enterprise MCP Server Templates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Turn core banking workflows into secure MCP servers for AI agents. Governed access to 1,200+ apps. HIPAA BAA. SOC 2 Type II.</a:t>
            </a:r>
            <a:endParaRPr/>
          </a:p>
          <a:p>
            <a:pPr>
              <a:buNone/>
            </a:pPr>
            <a:r>
              <a:rPr lang="en"/>
              <a:t/>
            </a:r>
            <a:br>
              <a:rPr lang="en"/>
            </a:br>
            <a:r>
              <a:rPr lang="en"/>
              <a:t/>
            </a:r>
            <a:endParaRPr/>
          </a:p>
        </p:txBody>
      </p:sp>
      <p:cxnSp>
        <p:nvCxnSpPr>
          <p:cNvPr id="630" name="Google Shape;630;p112"/>
          <p:cNvCxnSpPr/>
          <p:nvPr/>
        </p:nvCxnSpPr>
        <p:spPr>
          <a:xfrm>
            <a:off x="3275975" y="2222675"/>
            <a:ext cx="0" cy="23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112"/>
          <p:cNvCxnSpPr/>
          <p:nvPr/>
        </p:nvCxnSpPr>
        <p:spPr>
          <a:xfrm>
            <a:off x="5865500" y="2222675"/>
            <a:ext cx="0" cy="23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3"/>
          <p:cNvSpPr/>
          <p:nvPr/>
        </p:nvSpPr>
        <p:spPr>
          <a:xfrm>
            <a:off x="4832400" y="1103425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7" name="Google Shape;637;p113"/>
          <p:cNvSpPr/>
          <p:nvPr/>
        </p:nvSpPr>
        <p:spPr>
          <a:xfrm>
            <a:off x="728850" y="3085371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8" name="Google Shape;638;p113"/>
          <p:cNvSpPr/>
          <p:nvPr/>
        </p:nvSpPr>
        <p:spPr>
          <a:xfrm>
            <a:off x="4832400" y="3085371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9" name="Google Shape;639;p113"/>
          <p:cNvSpPr/>
          <p:nvPr/>
        </p:nvSpPr>
        <p:spPr>
          <a:xfrm>
            <a:off x="728850" y="1103425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0" name="Google Shape;640;p113"/>
          <p:cNvSpPr txBox="1"/>
          <p:nvPr>
            <p:ph type="title"/>
          </p:nvPr>
        </p:nvSpPr>
        <p:spPr>
          <a:xfrm>
            <a:off x="683900" y="56927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priorities. Real results.</a:t>
            </a:r>
            <a:endParaRPr/>
          </a:p>
        </p:txBody>
      </p:sp>
      <p:sp>
        <p:nvSpPr>
          <p:cNvPr id="641" name="Google Shape;641;p113"/>
          <p:cNvSpPr txBox="1"/>
          <p:nvPr>
            <p:ph idx="1" type="body"/>
          </p:nvPr>
        </p:nvSpPr>
        <p:spPr>
          <a:xfrm>
            <a:off x="683900" y="1166725"/>
            <a:ext cx="35904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Loan Origination &amp; Digital Onboarding</a:t>
            </a:r>
            <a:endParaRPr/>
          </a:p>
        </p:txBody>
      </p:sp>
      <p:sp>
        <p:nvSpPr>
          <p:cNvPr id="642" name="Google Shape;642;p113"/>
          <p:cNvSpPr txBox="1"/>
          <p:nvPr>
            <p:ph idx="2" type="body"/>
          </p:nvPr>
        </p:nvSpPr>
        <p:spPr>
          <a:xfrm>
            <a:off x="4954125" y="1166725"/>
            <a:ext cx="3075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KYC/AML Compliance Automation</a:t>
            </a:r>
            <a:endParaRPr/>
          </a:p>
        </p:txBody>
      </p:sp>
      <p:sp>
        <p:nvSpPr>
          <p:cNvPr id="643" name="Google Shape;643;p113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4" name="Google Shape;644;p113"/>
          <p:cNvSpPr txBox="1"/>
          <p:nvPr>
            <p:ph idx="1" type="body"/>
          </p:nvPr>
        </p:nvSpPr>
        <p:spPr>
          <a:xfrm>
            <a:off x="832500" y="31465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Core Banking Modernization</a:t>
            </a:r>
            <a:endParaRPr/>
          </a:p>
        </p:txBody>
      </p:sp>
      <p:sp>
        <p:nvSpPr>
          <p:cNvPr id="645" name="Google Shape;645;p113"/>
          <p:cNvSpPr txBox="1"/>
          <p:nvPr>
            <p:ph idx="2" type="body"/>
          </p:nvPr>
        </p:nvSpPr>
        <p:spPr>
          <a:xfrm>
            <a:off x="5060375" y="3128688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Revenue Operations &amp; AI-Powered GTM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4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Loan Origination &amp; Digital Onboarding</a:t>
            </a:r>
            <a:endParaRPr/>
          </a:p>
        </p:txBody>
      </p:sp>
      <p:sp>
        <p:nvSpPr>
          <p:cNvPr id="651" name="Google Shape;651;p114"/>
          <p:cNvSpPr txBox="1"/>
          <p:nvPr>
            <p:ph idx="1" type="body"/>
          </p:nvPr>
        </p:nvSpPr>
        <p:spPr>
          <a:xfrm>
            <a:off x="3117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Current state: 7-14 days, 23% abandonment, $4.2M annual revenue loss</a:t>
            </a:r>
            <a:endParaRPr/>
          </a:p>
        </p:txBody>
      </p:sp>
      <p:sp>
        <p:nvSpPr>
          <p:cNvPr id="652" name="Google Shape;652;p114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14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5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Workato for Banking &amp; Financial Services</a:t>
            </a:r>
            <a:endParaRPr/>
          </a:p>
        </p:txBody>
      </p:sp>
      <p:sp>
        <p:nvSpPr>
          <p:cNvPr id="659" name="Google Shape;659;p115"/>
          <p:cNvSpPr txBox="1"/>
          <p:nvPr>
            <p:ph idx="1" type="body"/>
          </p:nvPr>
        </p:nvSpPr>
        <p:spPr>
          <a:xfrm>
            <a:off x="3117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15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15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6"/>
          <p:cNvSpPr/>
          <p:nvPr/>
        </p:nvSpPr>
        <p:spPr>
          <a:xfrm>
            <a:off x="24332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7" name="Google Shape;667;p116"/>
          <p:cNvSpPr/>
          <p:nvPr/>
        </p:nvSpPr>
        <p:spPr>
          <a:xfrm>
            <a:off x="320097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8" name="Google Shape;668;p116"/>
          <p:cNvSpPr/>
          <p:nvPr/>
        </p:nvSpPr>
        <p:spPr>
          <a:xfrm>
            <a:off x="615862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9" name="Google Shape;669;p116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Banking leaders already running on Workato</a:t>
            </a:r>
            <a:endParaRPr/>
          </a:p>
        </p:txBody>
      </p:sp>
      <p:sp>
        <p:nvSpPr>
          <p:cNvPr id="670" name="Google Shape;670;p116"/>
          <p:cNvSpPr txBox="1"/>
          <p:nvPr>
            <p:ph idx="1" type="body"/>
          </p:nvPr>
        </p:nvSpPr>
        <p:spPr>
          <a:xfrm>
            <a:off x="683900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Bread Financial</a:t>
            </a:r>
            <a:r>
              <a:rPr lang="en" sz="1200">
                <a:latin typeface="Poppins"/>
              </a:rPr>
              <a:t>“With Workato, we're able to acquire customers in minutes.” — Kristin Fretz, Director of RevOps
84% faster customer onboarding • Eliminated 30 min/customer manual data entry • Automated KYC, DocuSign, and CRM provisioning • $200K+ ARR, Salesforce, DocuSign, onboarding automation</a:t>
            </a:r>
            <a:endParaRPr/>
          </a:p>
        </p:txBody>
      </p:sp>
      <p:sp>
        <p:nvSpPr>
          <p:cNvPr id="671" name="Google Shape;671;p116"/>
          <p:cNvSpPr txBox="1"/>
          <p:nvPr>
            <p:ph idx="2" type="body"/>
          </p:nvPr>
        </p:nvSpPr>
        <p:spPr>
          <a:xfrm>
            <a:off x="5867975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Coinbase &amp; Voya Financial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</a:rPr>
              <a:t>“MCP is the universal bridge between AI and enterprise action.” — Angela Stewart, VP Enterprise Solutions, Nasdaq
Coinbase: $1.85M ARR • 552 recipes • 3+ BUs • AWS Athena, Event Streams, EKM, SCIM, APIM, Workbot
Voya Financial: $825K ARR • 173 recipes • 70%+ systems connected via on-prem agent • 1,000+ recipes in production across data warehouse, ITSM, sales &amp; finance (NDA)</a:t>
            </a:r>
          </a:p>
        </p:txBody>
      </p:sp>
      <p:sp>
        <p:nvSpPr>
          <p:cNvPr id="672" name="Google Shape;672;p116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3" name="Google Shape;673;p116"/>
          <p:cNvSpPr txBox="1"/>
          <p:nvPr>
            <p:ph idx="1" type="body"/>
          </p:nvPr>
        </p:nvSpPr>
        <p:spPr>
          <a:xfrm>
            <a:off x="3275975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Ramp</a:t>
            </a:r>
            <a:r>
              <a:rPr lang="en" sz="1200">
                <a:latin typeface="Poppins"/>
              </a:rPr>
              <a:t>“We transformed a 150-step Node JS process into a 25-step SQL workflow.” — Kunal Singh, Biz Systems Engineering Lead (NDA)
97% faster opportunity generation • 80% fewer L1 tickets • 12x faster debugging • Salesforce license optimization • Territory management automated</a:t>
            </a:r>
            <a:endParaRPr/>
          </a:p>
        </p:txBody>
      </p:sp>
      <p:cxnSp>
        <p:nvCxnSpPr>
          <p:cNvPr id="674" name="Google Shape;674;p116"/>
          <p:cNvCxnSpPr/>
          <p:nvPr/>
        </p:nvCxnSpPr>
        <p:spPr>
          <a:xfrm>
            <a:off x="3172888" y="1015050"/>
            <a:ext cx="0" cy="35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116"/>
          <p:cNvCxnSpPr/>
          <p:nvPr/>
        </p:nvCxnSpPr>
        <p:spPr>
          <a:xfrm>
            <a:off x="6126400" y="1004250"/>
            <a:ext cx="0" cy="35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17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 Financial: 84% Faster Customer Onboarding</a:t>
            </a:r>
            <a:endParaRPr/>
          </a:p>
        </p:txBody>
      </p:sp>
      <p:sp>
        <p:nvSpPr>
          <p:cNvPr id="681" name="Google Shape;681;p117"/>
          <p:cNvSpPr txBox="1"/>
          <p:nvPr>
            <p:ph idx="1" type="body"/>
          </p:nvPr>
        </p:nvSpPr>
        <p:spPr>
          <a:xfrm>
            <a:off x="311700" y="1152475"/>
            <a:ext cx="16077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“With Workato, we’re able to acquire customers in minutes, transforming the way we expand our customer acquisition channels and grow our business.” — Kristin Fretz, Director of RevOps, Bread Financial
Challenge: Manual merchant onboarding across disconnected systems; 30 min/customer manual data entry; bottlenecks blocking growth.
Outcomes: 84% reduction in merchant acquisition timeline | Eliminated manual data entry (30 min/customer saved) | Automated KYC, DocuSign, and CRM provisioning in one workflow | Sales team now focuses on relationships, not data entry.
Workato how: Enterprise MCP + KYC Genie orchestrating across Salesforce, DocuSign, and payment systems. SPEED differentiator: Fast Build + Extensive Connectivity.</a:t>
            </a:r>
            <a:endParaRPr/>
          </a:p>
        </p:txBody>
      </p:sp>
      <p:sp>
        <p:nvSpPr>
          <p:cNvPr id="682" name="Google Shape;682;p117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117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11010"/>
      </a:dk1>
      <a:lt1>
        <a:srgbClr val="FFFFFF"/>
      </a:lt1>
      <a:dk2>
        <a:srgbClr val="686868"/>
      </a:dk2>
      <a:lt2>
        <a:srgbClr val="F5F6F8"/>
      </a:lt2>
      <a:accent1>
        <a:srgbClr val="67EADD"/>
      </a:accent1>
      <a:accent2>
        <a:srgbClr val="5159F6"/>
      </a:accent2>
      <a:accent3>
        <a:srgbClr val="686868"/>
      </a:accent3>
      <a:accent4>
        <a:srgbClr val="E1FFFC"/>
      </a:accent4>
      <a:accent5>
        <a:srgbClr val="CED9FF"/>
      </a:accent5>
      <a:accent6>
        <a:srgbClr val="EDEEF1"/>
      </a:accent6>
      <a:hlink>
        <a:srgbClr val="351DC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11010"/>
      </a:dk1>
      <a:lt1>
        <a:srgbClr val="FFFFFF"/>
      </a:lt1>
      <a:dk2>
        <a:srgbClr val="282525"/>
      </a:dk2>
      <a:lt2>
        <a:srgbClr val="F5F6F8"/>
      </a:lt2>
      <a:accent1>
        <a:srgbClr val="67EADD"/>
      </a:accent1>
      <a:accent2>
        <a:srgbClr val="5159F6"/>
      </a:accent2>
      <a:accent3>
        <a:srgbClr val="686868"/>
      </a:accent3>
      <a:accent4>
        <a:srgbClr val="51C4F6"/>
      </a:accent4>
      <a:accent5>
        <a:srgbClr val="E1FFFC"/>
      </a:accent5>
      <a:accent6>
        <a:srgbClr val="E9EEFF"/>
      </a:accent6>
      <a:hlink>
        <a:srgbClr val="351DC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